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1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4"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DEA2CF1-0EB2-4673-802D-3371233E4A77}" type="datetime2">
              <a:rPr lang="en-US" smtClean="0"/>
              <a:t>Saturday, February 19,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‹Nº›</a:t>
            </a:fld>
            <a:endParaRPr lang="en-US" dirty="0"/>
          </a:p>
        </p:txBody>
      </p:sp>
    </p:spTree>
    <p:extLst>
      <p:ext uri="{BB962C8B-B14F-4D97-AF65-F5344CB8AC3E}">
        <p14:creationId xmlns:p14="http://schemas.microsoft.com/office/powerpoint/2010/main" val="351871787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DEA2CF1-0EB2-4673-802D-3371233E4A77}" type="datetime2">
              <a:rPr lang="en-US" smtClean="0"/>
              <a:t>Saturday, February 19, 2022</a:t>
            </a:fld>
            <a:endParaRPr lang="en-US" dirty="0"/>
          </a:p>
        </p:txBody>
      </p:sp>
      <p:sp>
        <p:nvSpPr>
          <p:cNvPr id="6" name="Footer Placeholder 5"/>
          <p:cNvSpPr>
            <a:spLocks noGrp="1"/>
          </p:cNvSpPr>
          <p:nvPr>
            <p:ph type="ftr" sz="quarter" idx="11"/>
          </p:nvPr>
        </p:nvSpPr>
        <p:spPr/>
        <p:txBody>
          <a:bodyPr/>
          <a:lstStyle/>
          <a:p>
            <a:pPr algn="l"/>
            <a:r>
              <a:rPr lang="en-US"/>
              <a:t>Sample Footer Text</a:t>
            </a:r>
            <a:endParaRPr lang="en-US" dirty="0"/>
          </a:p>
        </p:txBody>
      </p:sp>
      <p:sp>
        <p:nvSpPr>
          <p:cNvPr id="7" name="Slide Number Placeholder 6"/>
          <p:cNvSpPr>
            <a:spLocks noGrp="1"/>
          </p:cNvSpPr>
          <p:nvPr>
            <p:ph type="sldNum" sz="quarter" idx="12"/>
          </p:nvPr>
        </p:nvSpPr>
        <p:spPr/>
        <p:txBody>
          <a:bodyPr/>
          <a:lstStyle/>
          <a:p>
            <a:fld id="{1621B6DD-29C1-4FEA-923F-71EA1347694C}" type="slidenum">
              <a:rPr lang="en-US" smtClean="0"/>
              <a:pPr/>
              <a:t>‹Nº›</a:t>
            </a:fld>
            <a:endParaRPr lang="en-US" dirty="0"/>
          </a:p>
        </p:txBody>
      </p:sp>
    </p:spTree>
    <p:extLst>
      <p:ext uri="{BB962C8B-B14F-4D97-AF65-F5344CB8AC3E}">
        <p14:creationId xmlns:p14="http://schemas.microsoft.com/office/powerpoint/2010/main" val="421273325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DEA2CF1-0EB2-4673-802D-3371233E4A77}" type="datetime2">
              <a:rPr lang="en-US" smtClean="0"/>
              <a:t>Saturday, February 19,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‹Nº›</a:t>
            </a:fld>
            <a:endParaRPr lang="en-US" dirty="0"/>
          </a:p>
        </p:txBody>
      </p:sp>
    </p:spTree>
    <p:extLst>
      <p:ext uri="{BB962C8B-B14F-4D97-AF65-F5344CB8AC3E}">
        <p14:creationId xmlns:p14="http://schemas.microsoft.com/office/powerpoint/2010/main" val="368990418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DEA2CF1-0EB2-4673-802D-3371233E4A77}" type="datetime2">
              <a:rPr lang="en-US" smtClean="0"/>
              <a:t>Saturday, February 19,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3819966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DEA2CF1-0EB2-4673-802D-3371233E4A77}" type="datetime2">
              <a:rPr lang="en-US" smtClean="0"/>
              <a:t>Saturday, February 19,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‹Nº›</a:t>
            </a:fld>
            <a:endParaRPr lang="en-US" dirty="0"/>
          </a:p>
        </p:txBody>
      </p:sp>
    </p:spTree>
    <p:extLst>
      <p:ext uri="{BB962C8B-B14F-4D97-AF65-F5344CB8AC3E}">
        <p14:creationId xmlns:p14="http://schemas.microsoft.com/office/powerpoint/2010/main" val="390377136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DEA2CF1-0EB2-4673-802D-3371233E4A77}" type="datetime2">
              <a:rPr lang="en-US" smtClean="0"/>
              <a:t>Saturday, February 19, 2022</a:t>
            </a:fld>
            <a:endParaRPr lang="en-US" dirty="0"/>
          </a:p>
        </p:txBody>
      </p:sp>
      <p:sp>
        <p:nvSpPr>
          <p:cNvPr id="4"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‹Nº›</a:t>
            </a:fld>
            <a:endParaRPr lang="en-US" dirty="0"/>
          </a:p>
        </p:txBody>
      </p:sp>
    </p:spTree>
    <p:extLst>
      <p:ext uri="{BB962C8B-B14F-4D97-AF65-F5344CB8AC3E}">
        <p14:creationId xmlns:p14="http://schemas.microsoft.com/office/powerpoint/2010/main" val="35310117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DEA2CF1-0EB2-4673-802D-3371233E4A77}" type="datetime2">
              <a:rPr lang="en-US" smtClean="0"/>
              <a:t>Saturday, February 19, 2022</a:t>
            </a:fld>
            <a:endParaRPr lang="en-US" dirty="0"/>
          </a:p>
        </p:txBody>
      </p:sp>
      <p:sp>
        <p:nvSpPr>
          <p:cNvPr id="4"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‹Nº›</a:t>
            </a:fld>
            <a:endParaRPr lang="en-US" dirty="0"/>
          </a:p>
        </p:txBody>
      </p:sp>
    </p:spTree>
    <p:extLst>
      <p:ext uri="{BB962C8B-B14F-4D97-AF65-F5344CB8AC3E}">
        <p14:creationId xmlns:p14="http://schemas.microsoft.com/office/powerpoint/2010/main" val="347557905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DEA2CF1-0EB2-4673-802D-3371233E4A77}" type="datetime2">
              <a:rPr lang="en-US" smtClean="0"/>
              <a:t>Saturday, February 19,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‹Nº›</a:t>
            </a:fld>
            <a:endParaRPr lang="en-US" dirty="0"/>
          </a:p>
        </p:txBody>
      </p:sp>
    </p:spTree>
    <p:extLst>
      <p:ext uri="{BB962C8B-B14F-4D97-AF65-F5344CB8AC3E}">
        <p14:creationId xmlns:p14="http://schemas.microsoft.com/office/powerpoint/2010/main" val="18085384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DEA2CF1-0EB2-4673-802D-3371233E4A77}" type="datetime2">
              <a:rPr lang="en-US" smtClean="0"/>
              <a:t>Saturday, February 19,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‹Nº›</a:t>
            </a:fld>
            <a:endParaRPr lang="en-US" dirty="0"/>
          </a:p>
        </p:txBody>
      </p:sp>
    </p:spTree>
    <p:extLst>
      <p:ext uri="{BB962C8B-B14F-4D97-AF65-F5344CB8AC3E}">
        <p14:creationId xmlns:p14="http://schemas.microsoft.com/office/powerpoint/2010/main" val="303238675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8DEA2CF1-0EB2-4673-802D-3371233E4A77}" type="datetime2">
              <a:rPr lang="en-US" smtClean="0"/>
              <a:t>Saturday, February 19,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‹Nº›</a:t>
            </a:fld>
            <a:endParaRPr lang="en-US" dirty="0"/>
          </a:p>
        </p:txBody>
      </p:sp>
    </p:spTree>
    <p:extLst>
      <p:ext uri="{BB962C8B-B14F-4D97-AF65-F5344CB8AC3E}">
        <p14:creationId xmlns:p14="http://schemas.microsoft.com/office/powerpoint/2010/main" val="287659005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DEA2CF1-0EB2-4673-802D-3371233E4A77}" type="datetime2">
              <a:rPr lang="en-US" smtClean="0"/>
              <a:t>Saturday, February 19,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‹Nº›</a:t>
            </a:fld>
            <a:endParaRPr lang="en-US" dirty="0"/>
          </a:p>
        </p:txBody>
      </p:sp>
    </p:spTree>
    <p:extLst>
      <p:ext uri="{BB962C8B-B14F-4D97-AF65-F5344CB8AC3E}">
        <p14:creationId xmlns:p14="http://schemas.microsoft.com/office/powerpoint/2010/main" val="86493862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DEA2CF1-0EB2-4673-802D-3371233E4A77}" type="datetime2">
              <a:rPr lang="en-US" smtClean="0"/>
              <a:t>Saturday, February 19, 2022</a:t>
            </a:fld>
            <a:endParaRPr lang="en-US" dirty="0"/>
          </a:p>
        </p:txBody>
      </p:sp>
      <p:sp>
        <p:nvSpPr>
          <p:cNvPr id="6" name="Footer Placeholder 5"/>
          <p:cNvSpPr>
            <a:spLocks noGrp="1"/>
          </p:cNvSpPr>
          <p:nvPr>
            <p:ph type="ftr" sz="quarter" idx="11"/>
          </p:nvPr>
        </p:nvSpPr>
        <p:spPr/>
        <p:txBody>
          <a:bodyPr/>
          <a:lstStyle/>
          <a:p>
            <a:pPr algn="l"/>
            <a:r>
              <a:rPr lang="en-US"/>
              <a:t>Sample Footer Text</a:t>
            </a:r>
            <a:endParaRPr lang="en-US" dirty="0"/>
          </a:p>
        </p:txBody>
      </p:sp>
      <p:sp>
        <p:nvSpPr>
          <p:cNvPr id="7" name="Slide Number Placeholder 6"/>
          <p:cNvSpPr>
            <a:spLocks noGrp="1"/>
          </p:cNvSpPr>
          <p:nvPr>
            <p:ph type="sldNum" sz="quarter" idx="12"/>
          </p:nvPr>
        </p:nvSpPr>
        <p:spPr/>
        <p:txBody>
          <a:bodyPr/>
          <a:lstStyle/>
          <a:p>
            <a:fld id="{1621B6DD-29C1-4FEA-923F-71EA1347694C}" type="slidenum">
              <a:rPr lang="en-US" smtClean="0"/>
              <a:pPr/>
              <a:t>‹Nº›</a:t>
            </a:fld>
            <a:endParaRPr lang="en-US" dirty="0"/>
          </a:p>
        </p:txBody>
      </p:sp>
    </p:spTree>
    <p:extLst>
      <p:ext uri="{BB962C8B-B14F-4D97-AF65-F5344CB8AC3E}">
        <p14:creationId xmlns:p14="http://schemas.microsoft.com/office/powerpoint/2010/main" val="38926663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DEA2CF1-0EB2-4673-802D-3371233E4A77}" type="datetime2">
              <a:rPr lang="en-US" smtClean="0"/>
              <a:t>Saturday, February 19, 2022</a:t>
            </a:fld>
            <a:endParaRPr lang="en-US" dirty="0"/>
          </a:p>
        </p:txBody>
      </p:sp>
      <p:sp>
        <p:nvSpPr>
          <p:cNvPr id="8" name="Footer Placeholder 7"/>
          <p:cNvSpPr>
            <a:spLocks noGrp="1"/>
          </p:cNvSpPr>
          <p:nvPr>
            <p:ph type="ftr" sz="quarter" idx="11"/>
          </p:nvPr>
        </p:nvSpPr>
        <p:spPr/>
        <p:txBody>
          <a:bodyPr/>
          <a:lstStyle/>
          <a:p>
            <a:pPr algn="l"/>
            <a:r>
              <a:rPr lang="en-US"/>
              <a:t>Sample Footer Text</a:t>
            </a:r>
            <a:endParaRPr lang="en-US" dirty="0"/>
          </a:p>
        </p:txBody>
      </p:sp>
      <p:sp>
        <p:nvSpPr>
          <p:cNvPr id="9" name="Slide Number Placeholder 8"/>
          <p:cNvSpPr>
            <a:spLocks noGrp="1"/>
          </p:cNvSpPr>
          <p:nvPr>
            <p:ph type="sldNum" sz="quarter" idx="12"/>
          </p:nvPr>
        </p:nvSpPr>
        <p:spPr/>
        <p:txBody>
          <a:bodyPr/>
          <a:lstStyle/>
          <a:p>
            <a:fld id="{1621B6DD-29C1-4FEA-923F-71EA1347694C}" type="slidenum">
              <a:rPr lang="en-US" smtClean="0"/>
              <a:pPr/>
              <a:t>‹Nº›</a:t>
            </a:fld>
            <a:endParaRPr lang="en-US" dirty="0"/>
          </a:p>
        </p:txBody>
      </p:sp>
    </p:spTree>
    <p:extLst>
      <p:ext uri="{BB962C8B-B14F-4D97-AF65-F5344CB8AC3E}">
        <p14:creationId xmlns:p14="http://schemas.microsoft.com/office/powerpoint/2010/main" val="315724284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8DEA2CF1-0EB2-4673-802D-3371233E4A77}" type="datetime2">
              <a:rPr lang="en-US" smtClean="0"/>
              <a:t>Saturday, February 19, 2022</a:t>
            </a:fld>
            <a:endParaRPr lang="en-US" dirty="0"/>
          </a:p>
        </p:txBody>
      </p:sp>
      <p:sp>
        <p:nvSpPr>
          <p:cNvPr id="5" name="Footer Placeholder 3"/>
          <p:cNvSpPr>
            <a:spLocks noGrp="1"/>
          </p:cNvSpPr>
          <p:nvPr>
            <p:ph type="ftr" sz="quarter" idx="11"/>
          </p:nvPr>
        </p:nvSpPr>
        <p:spPr/>
        <p:txBody>
          <a:bodyPr/>
          <a:lstStyle/>
          <a:p>
            <a:pPr algn="l"/>
            <a:r>
              <a:rPr lang="en-US"/>
              <a:t>Sample Footer Text</a:t>
            </a:r>
            <a:endParaRPr lang="en-US" dirty="0"/>
          </a:p>
        </p:txBody>
      </p:sp>
      <p:sp>
        <p:nvSpPr>
          <p:cNvPr id="6" name="Slide Number Placeholder 4"/>
          <p:cNvSpPr>
            <a:spLocks noGrp="1"/>
          </p:cNvSpPr>
          <p:nvPr>
            <p:ph type="sldNum" sz="quarter" idx="12"/>
          </p:nvPr>
        </p:nvSpPr>
        <p:spPr/>
        <p:txBody>
          <a:bodyPr/>
          <a:lstStyle/>
          <a:p>
            <a:fld id="{1621B6DD-29C1-4FEA-923F-71EA1347694C}" type="slidenum">
              <a:rPr lang="en-US" smtClean="0"/>
              <a:pPr/>
              <a:t>‹Nº›</a:t>
            </a:fld>
            <a:endParaRPr lang="en-US" dirty="0"/>
          </a:p>
        </p:txBody>
      </p:sp>
    </p:spTree>
    <p:extLst>
      <p:ext uri="{BB962C8B-B14F-4D97-AF65-F5344CB8AC3E}">
        <p14:creationId xmlns:p14="http://schemas.microsoft.com/office/powerpoint/2010/main" val="142919837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DEA2CF1-0EB2-4673-802D-3371233E4A77}" type="datetime2">
              <a:rPr lang="en-US" smtClean="0"/>
              <a:t>Saturday, February 19, 2022</a:t>
            </a:fld>
            <a:endParaRPr lang="en-US" dirty="0"/>
          </a:p>
        </p:txBody>
      </p:sp>
      <p:sp>
        <p:nvSpPr>
          <p:cNvPr id="5" name="Footer Placeholder 2"/>
          <p:cNvSpPr>
            <a:spLocks noGrp="1"/>
          </p:cNvSpPr>
          <p:nvPr>
            <p:ph type="ftr" sz="quarter" idx="11"/>
          </p:nvPr>
        </p:nvSpPr>
        <p:spPr/>
        <p:txBody>
          <a:bodyPr/>
          <a:lstStyle/>
          <a:p>
            <a:pPr algn="l"/>
            <a:r>
              <a:rPr lang="en-US"/>
              <a:t>Sample Footer Text</a:t>
            </a:r>
            <a:endParaRPr lang="en-US" dirty="0"/>
          </a:p>
        </p:txBody>
      </p:sp>
      <p:sp>
        <p:nvSpPr>
          <p:cNvPr id="6" name="Slide Number Placeholder 3"/>
          <p:cNvSpPr>
            <a:spLocks noGrp="1"/>
          </p:cNvSpPr>
          <p:nvPr>
            <p:ph type="sldNum" sz="quarter" idx="12"/>
          </p:nvPr>
        </p:nvSpPr>
        <p:spPr/>
        <p:txBody>
          <a:bodyPr/>
          <a:lstStyle/>
          <a:p>
            <a:fld id="{1621B6DD-29C1-4FEA-923F-71EA1347694C}" type="slidenum">
              <a:rPr lang="en-US" smtClean="0"/>
              <a:pPr/>
              <a:t>‹Nº›</a:t>
            </a:fld>
            <a:endParaRPr lang="en-US" dirty="0"/>
          </a:p>
        </p:txBody>
      </p:sp>
    </p:spTree>
    <p:extLst>
      <p:ext uri="{BB962C8B-B14F-4D97-AF65-F5344CB8AC3E}">
        <p14:creationId xmlns:p14="http://schemas.microsoft.com/office/powerpoint/2010/main" val="21377720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8DEA2CF1-0EB2-4673-802D-3371233E4A77}" type="datetime2">
              <a:rPr lang="en-US" smtClean="0"/>
              <a:t>Saturday, February 19, 2022</a:t>
            </a:fld>
            <a:endParaRPr lang="en-US" dirty="0"/>
          </a:p>
        </p:txBody>
      </p:sp>
      <p:sp>
        <p:nvSpPr>
          <p:cNvPr id="5" name="Footer Placeholder 5"/>
          <p:cNvSpPr>
            <a:spLocks noGrp="1"/>
          </p:cNvSpPr>
          <p:nvPr>
            <p:ph type="ftr" sz="quarter" idx="11"/>
          </p:nvPr>
        </p:nvSpPr>
        <p:spPr/>
        <p:txBody>
          <a:bodyPr/>
          <a:lstStyle/>
          <a:p>
            <a:pPr algn="l"/>
            <a:r>
              <a:rPr lang="en-US"/>
              <a:t>Sample Footer Text</a:t>
            </a:r>
            <a:endParaRPr lang="en-US" dirty="0"/>
          </a:p>
        </p:txBody>
      </p:sp>
      <p:sp>
        <p:nvSpPr>
          <p:cNvPr id="6" name="Slide Number Placeholder 6"/>
          <p:cNvSpPr>
            <a:spLocks noGrp="1"/>
          </p:cNvSpPr>
          <p:nvPr>
            <p:ph type="sldNum" sz="quarter" idx="12"/>
          </p:nvPr>
        </p:nvSpPr>
        <p:spPr/>
        <p:txBody>
          <a:bodyPr/>
          <a:lstStyle/>
          <a:p>
            <a:fld id="{1621B6DD-29C1-4FEA-923F-71EA1347694C}" type="slidenum">
              <a:rPr lang="en-US" smtClean="0"/>
              <a:pPr/>
              <a:t>‹Nº›</a:t>
            </a:fld>
            <a:endParaRPr lang="en-US" dirty="0"/>
          </a:p>
        </p:txBody>
      </p:sp>
    </p:spTree>
    <p:extLst>
      <p:ext uri="{BB962C8B-B14F-4D97-AF65-F5344CB8AC3E}">
        <p14:creationId xmlns:p14="http://schemas.microsoft.com/office/powerpoint/2010/main" val="160821048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DEA2CF1-0EB2-4673-802D-3371233E4A77}" type="datetime2">
              <a:rPr lang="en-US" smtClean="0"/>
              <a:t>Saturday, February 19, 2022</a:t>
            </a:fld>
            <a:endParaRPr lang="en-US" dirty="0"/>
          </a:p>
        </p:txBody>
      </p:sp>
      <p:sp>
        <p:nvSpPr>
          <p:cNvPr id="6" name="Footer Placeholder 5"/>
          <p:cNvSpPr>
            <a:spLocks noGrp="1"/>
          </p:cNvSpPr>
          <p:nvPr>
            <p:ph type="ftr" sz="quarter" idx="11"/>
          </p:nvPr>
        </p:nvSpPr>
        <p:spPr/>
        <p:txBody>
          <a:bodyPr/>
          <a:lstStyle/>
          <a:p>
            <a:pPr algn="l"/>
            <a:r>
              <a:rPr lang="en-US"/>
              <a:t>Sample Footer Text</a:t>
            </a:r>
            <a:endParaRPr lang="en-US" dirty="0"/>
          </a:p>
        </p:txBody>
      </p:sp>
      <p:sp>
        <p:nvSpPr>
          <p:cNvPr id="7" name="Slide Number Placeholder 6"/>
          <p:cNvSpPr>
            <a:spLocks noGrp="1"/>
          </p:cNvSpPr>
          <p:nvPr>
            <p:ph type="sldNum" sz="quarter" idx="12"/>
          </p:nvPr>
        </p:nvSpPr>
        <p:spPr/>
        <p:txBody>
          <a:bodyPr/>
          <a:lstStyle/>
          <a:p>
            <a:fld id="{1621B6DD-29C1-4FEA-923F-71EA1347694C}" type="slidenum">
              <a:rPr lang="en-US" smtClean="0"/>
              <a:pPr/>
              <a:t>‹Nº›</a:t>
            </a:fld>
            <a:endParaRPr lang="en-US" dirty="0"/>
          </a:p>
        </p:txBody>
      </p:sp>
    </p:spTree>
    <p:extLst>
      <p:ext uri="{BB962C8B-B14F-4D97-AF65-F5344CB8AC3E}">
        <p14:creationId xmlns:p14="http://schemas.microsoft.com/office/powerpoint/2010/main" val="361867805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DEA2CF1-0EB2-4673-802D-3371233E4A77}" type="datetime2">
              <a:rPr lang="en-US" smtClean="0"/>
              <a:t>Saturday, February 19, 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algn="l"/>
            <a:r>
              <a:rPr lang="en-US"/>
              <a:t>Sample Footer Text</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621B6DD-29C1-4FEA-923F-71EA1347694C}" type="slidenum">
              <a:rPr lang="en-US" smtClean="0"/>
              <a:pPr/>
              <a:t>‹Nº›</a:t>
            </a:fld>
            <a:endParaRPr lang="en-US" dirty="0"/>
          </a:p>
        </p:txBody>
      </p:sp>
    </p:spTree>
    <p:extLst>
      <p:ext uri="{BB962C8B-B14F-4D97-AF65-F5344CB8AC3E}">
        <p14:creationId xmlns:p14="http://schemas.microsoft.com/office/powerpoint/2010/main" val="211043609"/>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89CD9C-2977-4B26-A93D-778DF34C247D}"/>
              </a:ext>
            </a:extLst>
          </p:cNvPr>
          <p:cNvPicPr>
            <a:picLocks noChangeAspect="1"/>
          </p:cNvPicPr>
          <p:nvPr/>
        </p:nvPicPr>
        <p:blipFill rotWithShape="1">
          <a:blip r:embed="rId2">
            <a:alphaModFix amt="40000"/>
          </a:blip>
          <a:srcRect t="8907"/>
          <a:stretch/>
        </p:blipFill>
        <p:spPr>
          <a:xfrm>
            <a:off x="20" y="10"/>
            <a:ext cx="12191980" cy="6857990"/>
          </a:xfrm>
          <a:prstGeom prst="rect">
            <a:avLst/>
          </a:prstGeom>
        </p:spPr>
      </p:pic>
      <p:sp>
        <p:nvSpPr>
          <p:cNvPr id="2" name="Título 1">
            <a:extLst>
              <a:ext uri="{FF2B5EF4-FFF2-40B4-BE49-F238E27FC236}">
                <a16:creationId xmlns:a16="http://schemas.microsoft.com/office/drawing/2014/main" id="{DC93F7D6-5C18-4AE2-8C11-0AB4F494F286}"/>
              </a:ext>
            </a:extLst>
          </p:cNvPr>
          <p:cNvSpPr>
            <a:spLocks noGrp="1"/>
          </p:cNvSpPr>
          <p:nvPr>
            <p:ph type="ctrTitle"/>
          </p:nvPr>
        </p:nvSpPr>
        <p:spPr>
          <a:xfrm>
            <a:off x="1154955" y="1447800"/>
            <a:ext cx="8825658" cy="3329581"/>
          </a:xfrm>
        </p:spPr>
        <p:txBody>
          <a:bodyPr>
            <a:normAutofit/>
          </a:bodyPr>
          <a:lstStyle/>
          <a:p>
            <a:pPr>
              <a:lnSpc>
                <a:spcPct val="90000"/>
              </a:lnSpc>
            </a:pPr>
            <a:r>
              <a:rPr lang="es-ES" sz="6000" dirty="0">
                <a:solidFill>
                  <a:schemeClr val="tx1"/>
                </a:solidFill>
              </a:rPr>
              <a:t>Realidad virtual y Realidad Extendida</a:t>
            </a:r>
            <a:endParaRPr lang="es-MX" sz="6000" dirty="0">
              <a:solidFill>
                <a:schemeClr val="tx1"/>
              </a:solidFill>
            </a:endParaRPr>
          </a:p>
        </p:txBody>
      </p:sp>
      <p:sp>
        <p:nvSpPr>
          <p:cNvPr id="3" name="Subtítulo 2">
            <a:extLst>
              <a:ext uri="{FF2B5EF4-FFF2-40B4-BE49-F238E27FC236}">
                <a16:creationId xmlns:a16="http://schemas.microsoft.com/office/drawing/2014/main" id="{EB8486CB-7C93-4625-A1E3-025A7D82EAC2}"/>
              </a:ext>
            </a:extLst>
          </p:cNvPr>
          <p:cNvSpPr>
            <a:spLocks noGrp="1"/>
          </p:cNvSpPr>
          <p:nvPr>
            <p:ph type="subTitle" idx="1"/>
          </p:nvPr>
        </p:nvSpPr>
        <p:spPr>
          <a:xfrm>
            <a:off x="1154955" y="4777379"/>
            <a:ext cx="8825658" cy="1447791"/>
          </a:xfrm>
        </p:spPr>
        <p:txBody>
          <a:bodyPr>
            <a:normAutofit/>
          </a:bodyPr>
          <a:lstStyle/>
          <a:p>
            <a:r>
              <a:rPr lang="es-ES" dirty="0">
                <a:solidFill>
                  <a:schemeClr val="tx1"/>
                </a:solidFill>
              </a:rPr>
              <a:t>Cómputo móvil</a:t>
            </a:r>
          </a:p>
          <a:p>
            <a:r>
              <a:rPr lang="es-ES" dirty="0">
                <a:solidFill>
                  <a:schemeClr val="tx1"/>
                </a:solidFill>
              </a:rPr>
              <a:t>Grupo 2</a:t>
            </a:r>
          </a:p>
          <a:p>
            <a:r>
              <a:rPr lang="es-ES" dirty="0">
                <a:solidFill>
                  <a:schemeClr val="tx1"/>
                </a:solidFill>
              </a:rPr>
              <a:t>Cruz Galván Alberto Israel</a:t>
            </a:r>
          </a:p>
          <a:p>
            <a:endParaRPr lang="es-MX" dirty="0">
              <a:solidFill>
                <a:schemeClr val="tx1"/>
              </a:solidFill>
            </a:endParaRPr>
          </a:p>
        </p:txBody>
      </p:sp>
    </p:spTree>
    <p:extLst>
      <p:ext uri="{BB962C8B-B14F-4D97-AF65-F5344CB8AC3E}">
        <p14:creationId xmlns:p14="http://schemas.microsoft.com/office/powerpoint/2010/main" val="2215671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89CD9C-2977-4B26-A93D-778DF34C247D}"/>
              </a:ext>
            </a:extLst>
          </p:cNvPr>
          <p:cNvPicPr>
            <a:picLocks noChangeAspect="1"/>
          </p:cNvPicPr>
          <p:nvPr/>
        </p:nvPicPr>
        <p:blipFill rotWithShape="1">
          <a:blip r:embed="rId2">
            <a:alphaModFix amt="40000"/>
          </a:blip>
          <a:srcRect t="8907"/>
          <a:stretch/>
        </p:blipFill>
        <p:spPr>
          <a:xfrm>
            <a:off x="0" y="0"/>
            <a:ext cx="12191980" cy="6857990"/>
          </a:xfrm>
          <a:prstGeom prst="rect">
            <a:avLst/>
          </a:prstGeom>
        </p:spPr>
      </p:pic>
      <p:sp>
        <p:nvSpPr>
          <p:cNvPr id="2" name="Título 1">
            <a:extLst>
              <a:ext uri="{FF2B5EF4-FFF2-40B4-BE49-F238E27FC236}">
                <a16:creationId xmlns:a16="http://schemas.microsoft.com/office/drawing/2014/main" id="{DC93F7D6-5C18-4AE2-8C11-0AB4F494F286}"/>
              </a:ext>
            </a:extLst>
          </p:cNvPr>
          <p:cNvSpPr>
            <a:spLocks noGrp="1"/>
          </p:cNvSpPr>
          <p:nvPr>
            <p:ph type="ctrTitle"/>
          </p:nvPr>
        </p:nvSpPr>
        <p:spPr>
          <a:xfrm>
            <a:off x="2134669" y="382555"/>
            <a:ext cx="8825658" cy="1110237"/>
          </a:xfrm>
        </p:spPr>
        <p:txBody>
          <a:bodyPr>
            <a:normAutofit/>
          </a:bodyPr>
          <a:lstStyle/>
          <a:p>
            <a:pPr algn="ctr">
              <a:lnSpc>
                <a:spcPct val="90000"/>
              </a:lnSpc>
            </a:pPr>
            <a:r>
              <a:rPr lang="es-ES" sz="6000" dirty="0">
                <a:solidFill>
                  <a:schemeClr val="tx1"/>
                </a:solidFill>
              </a:rPr>
              <a:t>Realidad  aumentada</a:t>
            </a:r>
            <a:endParaRPr lang="es-MX" sz="6000" dirty="0">
              <a:solidFill>
                <a:schemeClr val="tx1"/>
              </a:solidFill>
            </a:endParaRPr>
          </a:p>
        </p:txBody>
      </p:sp>
      <p:sp>
        <p:nvSpPr>
          <p:cNvPr id="3" name="Subtítulo 2">
            <a:extLst>
              <a:ext uri="{FF2B5EF4-FFF2-40B4-BE49-F238E27FC236}">
                <a16:creationId xmlns:a16="http://schemas.microsoft.com/office/drawing/2014/main" id="{EB8486CB-7C93-4625-A1E3-025A7D82EAC2}"/>
              </a:ext>
            </a:extLst>
          </p:cNvPr>
          <p:cNvSpPr>
            <a:spLocks noGrp="1"/>
          </p:cNvSpPr>
          <p:nvPr>
            <p:ph type="subTitle" idx="1"/>
          </p:nvPr>
        </p:nvSpPr>
        <p:spPr>
          <a:xfrm>
            <a:off x="809625" y="2443894"/>
            <a:ext cx="5429250" cy="2604356"/>
          </a:xfrm>
        </p:spPr>
        <p:txBody>
          <a:bodyPr>
            <a:normAutofit/>
          </a:bodyPr>
          <a:lstStyle/>
          <a:p>
            <a:r>
              <a:rPr lang="es-ES" sz="1800" dirty="0">
                <a:effectLst/>
                <a:latin typeface="Arial" panose="020B0604020202020204" pitchFamily="34" charset="0"/>
                <a:ea typeface="Calibri" panose="020F0502020204030204" pitchFamily="34" charset="0"/>
              </a:rPr>
              <a:t>Una diferencia sustancial entre estas dos tecnologías es que, la realidad virtual no está al alcance de todos, puesto que requiere de una inversión de dinero mayor para adquirir un dispositivo que permita utilizar est</a:t>
            </a:r>
            <a:r>
              <a:rPr lang="es-ES" sz="1800" dirty="0">
                <a:latin typeface="Arial" panose="020B0604020202020204" pitchFamily="34" charset="0"/>
                <a:ea typeface="Calibri" panose="020F0502020204030204" pitchFamily="34" charset="0"/>
              </a:rPr>
              <a:t>a tecnología. La realidad aumentada, no, puesto que los smartphones son todavía más accesibles.</a:t>
            </a:r>
            <a:endParaRPr lang="es-MX" sz="1800" dirty="0">
              <a:solidFill>
                <a:schemeClr val="tx1"/>
              </a:solidFill>
            </a:endParaRPr>
          </a:p>
        </p:txBody>
      </p:sp>
      <p:pic>
        <p:nvPicPr>
          <p:cNvPr id="6146" name="Picture 2" descr="Los mejores smartphones de 2022 - PCWorld">
            <a:extLst>
              <a:ext uri="{FF2B5EF4-FFF2-40B4-BE49-F238E27FC236}">
                <a16:creationId xmlns:a16="http://schemas.microsoft.com/office/drawing/2014/main" id="{7AAFE0FB-FF50-4542-832C-060E5C4975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5975" y="2371725"/>
            <a:ext cx="4444990" cy="2500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939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89CD9C-2977-4B26-A93D-778DF34C247D}"/>
              </a:ext>
            </a:extLst>
          </p:cNvPr>
          <p:cNvPicPr>
            <a:picLocks noChangeAspect="1"/>
          </p:cNvPicPr>
          <p:nvPr/>
        </p:nvPicPr>
        <p:blipFill rotWithShape="1">
          <a:blip r:embed="rId2">
            <a:alphaModFix amt="40000"/>
          </a:blip>
          <a:srcRect t="8907"/>
          <a:stretch/>
        </p:blipFill>
        <p:spPr>
          <a:xfrm>
            <a:off x="0" y="0"/>
            <a:ext cx="12191980" cy="6857990"/>
          </a:xfrm>
          <a:prstGeom prst="rect">
            <a:avLst/>
          </a:prstGeom>
        </p:spPr>
      </p:pic>
      <p:sp>
        <p:nvSpPr>
          <p:cNvPr id="2" name="Título 1">
            <a:extLst>
              <a:ext uri="{FF2B5EF4-FFF2-40B4-BE49-F238E27FC236}">
                <a16:creationId xmlns:a16="http://schemas.microsoft.com/office/drawing/2014/main" id="{DC93F7D6-5C18-4AE2-8C11-0AB4F494F286}"/>
              </a:ext>
            </a:extLst>
          </p:cNvPr>
          <p:cNvSpPr>
            <a:spLocks noGrp="1"/>
          </p:cNvSpPr>
          <p:nvPr>
            <p:ph type="ctrTitle"/>
          </p:nvPr>
        </p:nvSpPr>
        <p:spPr>
          <a:xfrm>
            <a:off x="2134669" y="382555"/>
            <a:ext cx="8825658" cy="1110237"/>
          </a:xfrm>
        </p:spPr>
        <p:txBody>
          <a:bodyPr>
            <a:normAutofit/>
          </a:bodyPr>
          <a:lstStyle/>
          <a:p>
            <a:pPr algn="ctr">
              <a:lnSpc>
                <a:spcPct val="90000"/>
              </a:lnSpc>
            </a:pPr>
            <a:r>
              <a:rPr lang="es-ES" sz="6000" dirty="0">
                <a:solidFill>
                  <a:schemeClr val="tx1"/>
                </a:solidFill>
              </a:rPr>
              <a:t>Realidad  aumentada</a:t>
            </a:r>
            <a:endParaRPr lang="es-MX" sz="6000" dirty="0">
              <a:solidFill>
                <a:schemeClr val="tx1"/>
              </a:solidFill>
            </a:endParaRPr>
          </a:p>
        </p:txBody>
      </p:sp>
      <p:sp>
        <p:nvSpPr>
          <p:cNvPr id="3" name="Subtítulo 2">
            <a:extLst>
              <a:ext uri="{FF2B5EF4-FFF2-40B4-BE49-F238E27FC236}">
                <a16:creationId xmlns:a16="http://schemas.microsoft.com/office/drawing/2014/main" id="{EB8486CB-7C93-4625-A1E3-025A7D82EAC2}"/>
              </a:ext>
            </a:extLst>
          </p:cNvPr>
          <p:cNvSpPr>
            <a:spLocks noGrp="1"/>
          </p:cNvSpPr>
          <p:nvPr>
            <p:ph type="subTitle" idx="1"/>
          </p:nvPr>
        </p:nvSpPr>
        <p:spPr>
          <a:xfrm>
            <a:off x="809625" y="2443894"/>
            <a:ext cx="5429250" cy="2604356"/>
          </a:xfrm>
        </p:spPr>
        <p:txBody>
          <a:bodyPr>
            <a:normAutofit/>
          </a:bodyPr>
          <a:lstStyle/>
          <a:p>
            <a:r>
              <a:rPr lang="es-ES" sz="1800" dirty="0">
                <a:effectLst/>
                <a:latin typeface="Arial" panose="020B0604020202020204" pitchFamily="34" charset="0"/>
                <a:ea typeface="Calibri" panose="020F0502020204030204" pitchFamily="34" charset="0"/>
              </a:rPr>
              <a:t>La realida</a:t>
            </a:r>
            <a:r>
              <a:rPr lang="es-ES" sz="1800" dirty="0">
                <a:latin typeface="Arial" panose="020B0604020202020204" pitchFamily="34" charset="0"/>
                <a:ea typeface="Calibri" panose="020F0502020204030204" pitchFamily="34" charset="0"/>
              </a:rPr>
              <a:t>d aumentada, también tiene muchos campos de aplicación, es necesario aclarar que no sólo se enfoca en cuestiones de entretenimiento.</a:t>
            </a:r>
            <a:endParaRPr lang="es-MX" sz="1800" dirty="0">
              <a:solidFill>
                <a:schemeClr val="tx1"/>
              </a:solidFill>
            </a:endParaRPr>
          </a:p>
        </p:txBody>
      </p:sp>
      <p:pic>
        <p:nvPicPr>
          <p:cNvPr id="7170" name="Picture 2" descr="Una aplicación de realidad aumentada termina con la aracnofobia •  Tendencias21">
            <a:extLst>
              <a:ext uri="{FF2B5EF4-FFF2-40B4-BE49-F238E27FC236}">
                <a16:creationId xmlns:a16="http://schemas.microsoft.com/office/drawing/2014/main" id="{DC6C638F-ADA0-416D-8FD5-70D08D085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0" y="1762125"/>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018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89CD9C-2977-4B26-A93D-778DF34C247D}"/>
              </a:ext>
            </a:extLst>
          </p:cNvPr>
          <p:cNvPicPr>
            <a:picLocks noChangeAspect="1"/>
          </p:cNvPicPr>
          <p:nvPr/>
        </p:nvPicPr>
        <p:blipFill rotWithShape="1">
          <a:blip r:embed="rId2">
            <a:alphaModFix amt="40000"/>
          </a:blip>
          <a:srcRect t="8907"/>
          <a:stretch/>
        </p:blipFill>
        <p:spPr>
          <a:xfrm>
            <a:off x="20" y="-38090"/>
            <a:ext cx="12191980" cy="6857990"/>
          </a:xfrm>
          <a:prstGeom prst="rect">
            <a:avLst/>
          </a:prstGeom>
        </p:spPr>
      </p:pic>
      <p:sp>
        <p:nvSpPr>
          <p:cNvPr id="2" name="Título 1">
            <a:extLst>
              <a:ext uri="{FF2B5EF4-FFF2-40B4-BE49-F238E27FC236}">
                <a16:creationId xmlns:a16="http://schemas.microsoft.com/office/drawing/2014/main" id="{DC93F7D6-5C18-4AE2-8C11-0AB4F494F286}"/>
              </a:ext>
            </a:extLst>
          </p:cNvPr>
          <p:cNvSpPr>
            <a:spLocks noGrp="1"/>
          </p:cNvSpPr>
          <p:nvPr>
            <p:ph type="ctrTitle"/>
          </p:nvPr>
        </p:nvSpPr>
        <p:spPr>
          <a:xfrm>
            <a:off x="2134669" y="382555"/>
            <a:ext cx="8825658" cy="1110237"/>
          </a:xfrm>
        </p:spPr>
        <p:txBody>
          <a:bodyPr>
            <a:normAutofit/>
          </a:bodyPr>
          <a:lstStyle/>
          <a:p>
            <a:pPr algn="ctr">
              <a:lnSpc>
                <a:spcPct val="90000"/>
              </a:lnSpc>
            </a:pPr>
            <a:r>
              <a:rPr lang="es-ES" sz="6000" dirty="0">
                <a:solidFill>
                  <a:schemeClr val="tx1"/>
                </a:solidFill>
              </a:rPr>
              <a:t>Realidad aumentada</a:t>
            </a:r>
            <a:endParaRPr lang="es-MX" sz="6000" dirty="0">
              <a:solidFill>
                <a:schemeClr val="tx1"/>
              </a:solidFill>
            </a:endParaRPr>
          </a:p>
        </p:txBody>
      </p:sp>
      <p:sp>
        <p:nvSpPr>
          <p:cNvPr id="12" name="Subtítulo 2">
            <a:extLst>
              <a:ext uri="{FF2B5EF4-FFF2-40B4-BE49-F238E27FC236}">
                <a16:creationId xmlns:a16="http://schemas.microsoft.com/office/drawing/2014/main" id="{3AE656B1-BA87-48ED-9084-B5560A1ED94E}"/>
              </a:ext>
            </a:extLst>
          </p:cNvPr>
          <p:cNvSpPr>
            <a:spLocks noGrp="1"/>
          </p:cNvSpPr>
          <p:nvPr>
            <p:ph type="subTitle" idx="1"/>
          </p:nvPr>
        </p:nvSpPr>
        <p:spPr>
          <a:xfrm>
            <a:off x="1780106" y="5081133"/>
            <a:ext cx="9381055" cy="1552918"/>
          </a:xfrm>
        </p:spPr>
        <p:txBody>
          <a:bodyPr>
            <a:normAutofit fontScale="85000" lnSpcReduction="10000"/>
          </a:bodyPr>
          <a:lstStyle/>
          <a:p>
            <a:pPr algn="just">
              <a:lnSpc>
                <a:spcPct val="150000"/>
              </a:lnSpc>
              <a:spcAft>
                <a:spcPts val="800"/>
              </a:spcAft>
            </a:pPr>
            <a:r>
              <a:rPr lang="es-ES" sz="1800" dirty="0">
                <a:effectLst/>
                <a:latin typeface="Arial" panose="020B0604020202020204" pitchFamily="34" charset="0"/>
                <a:ea typeface="Calibri" panose="020F0502020204030204" pitchFamily="34" charset="0"/>
              </a:rPr>
              <a:t>Mediante la aplicación de Star </a:t>
            </a:r>
            <a:r>
              <a:rPr lang="es-ES" sz="1800" dirty="0" err="1">
                <a:effectLst/>
                <a:latin typeface="Arial" panose="020B0604020202020204" pitchFamily="34" charset="0"/>
                <a:ea typeface="Calibri" panose="020F0502020204030204" pitchFamily="34" charset="0"/>
              </a:rPr>
              <a:t>Walk</a:t>
            </a:r>
            <a:r>
              <a:rPr lang="es-ES" sz="1800" dirty="0">
                <a:effectLst/>
                <a:latin typeface="Arial" panose="020B0604020202020204" pitchFamily="34" charset="0"/>
                <a:ea typeface="Calibri" panose="020F0502020204030204" pitchFamily="34" charset="0"/>
              </a:rPr>
              <a:t> 2, es posible utilizar la RA para acceder a múltiples datos astronómicos tales como nombres, siluetas que dibujan y demás datos que la aplicación detecte. Esta aplicación incluye modelos 3D de nebulosas, planetas, asteroides y satélites artificiales</a:t>
            </a:r>
            <a:endParaRPr lang="es-MX" sz="1800" dirty="0">
              <a:effectLst/>
              <a:latin typeface="Arial" panose="020B0604020202020204" pitchFamily="34" charset="0"/>
              <a:ea typeface="Calibri" panose="020F0502020204030204" pitchFamily="34" charset="0"/>
              <a:cs typeface="Times New Roman" panose="02020603050405020304" pitchFamily="18" charset="0"/>
            </a:endParaRPr>
          </a:p>
        </p:txBody>
      </p:sp>
      <p:pic>
        <p:nvPicPr>
          <p:cNvPr id="8" name="Imagen 7" descr="Interfaz de usuario gráfica, Aplicación&#10;&#10;Descripción generada automáticamente">
            <a:extLst>
              <a:ext uri="{FF2B5EF4-FFF2-40B4-BE49-F238E27FC236}">
                <a16:creationId xmlns:a16="http://schemas.microsoft.com/office/drawing/2014/main" id="{D27A16C8-E835-4FFF-8ACC-64976505E099}"/>
              </a:ext>
            </a:extLst>
          </p:cNvPr>
          <p:cNvPicPr>
            <a:picLocks noChangeAspect="1"/>
          </p:cNvPicPr>
          <p:nvPr/>
        </p:nvPicPr>
        <p:blipFill>
          <a:blip r:embed="rId3"/>
          <a:stretch>
            <a:fillRect/>
          </a:stretch>
        </p:blipFill>
        <p:spPr>
          <a:xfrm>
            <a:off x="4885508" y="1492792"/>
            <a:ext cx="3538065" cy="3402493"/>
          </a:xfrm>
          <a:prstGeom prst="rect">
            <a:avLst/>
          </a:prstGeom>
          <a:ln>
            <a:solidFill>
              <a:schemeClr val="tx1"/>
            </a:solidFill>
          </a:ln>
        </p:spPr>
      </p:pic>
    </p:spTree>
    <p:extLst>
      <p:ext uri="{BB962C8B-B14F-4D97-AF65-F5344CB8AC3E}">
        <p14:creationId xmlns:p14="http://schemas.microsoft.com/office/powerpoint/2010/main" val="4220904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89CD9C-2977-4B26-A93D-778DF34C247D}"/>
              </a:ext>
            </a:extLst>
          </p:cNvPr>
          <p:cNvPicPr>
            <a:picLocks noChangeAspect="1"/>
          </p:cNvPicPr>
          <p:nvPr/>
        </p:nvPicPr>
        <p:blipFill rotWithShape="1">
          <a:blip r:embed="rId2">
            <a:alphaModFix amt="40000"/>
          </a:blip>
          <a:srcRect t="8907"/>
          <a:stretch/>
        </p:blipFill>
        <p:spPr>
          <a:xfrm>
            <a:off x="20" y="-38090"/>
            <a:ext cx="12191980" cy="6857990"/>
          </a:xfrm>
          <a:prstGeom prst="rect">
            <a:avLst/>
          </a:prstGeom>
        </p:spPr>
      </p:pic>
      <p:sp>
        <p:nvSpPr>
          <p:cNvPr id="2" name="Título 1">
            <a:extLst>
              <a:ext uri="{FF2B5EF4-FFF2-40B4-BE49-F238E27FC236}">
                <a16:creationId xmlns:a16="http://schemas.microsoft.com/office/drawing/2014/main" id="{DC93F7D6-5C18-4AE2-8C11-0AB4F494F286}"/>
              </a:ext>
            </a:extLst>
          </p:cNvPr>
          <p:cNvSpPr>
            <a:spLocks noGrp="1"/>
          </p:cNvSpPr>
          <p:nvPr>
            <p:ph type="ctrTitle"/>
          </p:nvPr>
        </p:nvSpPr>
        <p:spPr>
          <a:xfrm>
            <a:off x="2134669" y="382555"/>
            <a:ext cx="8825658" cy="1110237"/>
          </a:xfrm>
        </p:spPr>
        <p:txBody>
          <a:bodyPr>
            <a:normAutofit/>
          </a:bodyPr>
          <a:lstStyle/>
          <a:p>
            <a:pPr algn="ctr">
              <a:lnSpc>
                <a:spcPct val="90000"/>
              </a:lnSpc>
            </a:pPr>
            <a:r>
              <a:rPr lang="es-ES" sz="6000" dirty="0">
                <a:solidFill>
                  <a:schemeClr val="tx1"/>
                </a:solidFill>
              </a:rPr>
              <a:t>Realidad aumentada</a:t>
            </a:r>
            <a:endParaRPr lang="es-MX" sz="6000" dirty="0">
              <a:solidFill>
                <a:schemeClr val="tx1"/>
              </a:solidFill>
            </a:endParaRPr>
          </a:p>
        </p:txBody>
      </p:sp>
      <p:sp>
        <p:nvSpPr>
          <p:cNvPr id="12" name="Subtítulo 2">
            <a:extLst>
              <a:ext uri="{FF2B5EF4-FFF2-40B4-BE49-F238E27FC236}">
                <a16:creationId xmlns:a16="http://schemas.microsoft.com/office/drawing/2014/main" id="{3AE656B1-BA87-48ED-9084-B5560A1ED94E}"/>
              </a:ext>
            </a:extLst>
          </p:cNvPr>
          <p:cNvSpPr>
            <a:spLocks noGrp="1"/>
          </p:cNvSpPr>
          <p:nvPr>
            <p:ph type="subTitle" idx="1"/>
          </p:nvPr>
        </p:nvSpPr>
        <p:spPr>
          <a:xfrm>
            <a:off x="1780105" y="4806847"/>
            <a:ext cx="9381055" cy="1552918"/>
          </a:xfrm>
        </p:spPr>
        <p:txBody>
          <a:bodyPr>
            <a:normAutofit fontScale="92500"/>
          </a:bodyPr>
          <a:lstStyle/>
          <a:p>
            <a:pPr algn="just">
              <a:lnSpc>
                <a:spcPct val="150000"/>
              </a:lnSpc>
              <a:spcAft>
                <a:spcPts val="800"/>
              </a:spcAft>
            </a:pPr>
            <a:r>
              <a:rPr lang="es-ES" sz="1800" dirty="0">
                <a:effectLst/>
                <a:latin typeface="Arial" panose="020B0604020202020204" pitchFamily="34" charset="0"/>
                <a:ea typeface="Calibri" panose="020F0502020204030204" pitchFamily="34" charset="0"/>
                <a:cs typeface="Arial" panose="020B0604020202020204" pitchFamily="34" charset="0"/>
              </a:rPr>
              <a:t>En este caso la aplicación Quiever3D, los niños son capaces de entretenerse dibujando y coloreando personajes que tomarán vida de forma virtual, enfocándolos mediante el teléfono inteligente o tableta. </a:t>
            </a:r>
            <a:endParaRPr lang="es-MX" sz="1800" dirty="0">
              <a:effectLst/>
              <a:latin typeface="Arial" panose="020B0604020202020204" pitchFamily="34" charset="0"/>
              <a:ea typeface="Calibri" panose="020F0502020204030204" pitchFamily="34" charset="0"/>
              <a:cs typeface="Times New Roman" panose="02020603050405020304" pitchFamily="18" charset="0"/>
            </a:endParaRPr>
          </a:p>
        </p:txBody>
      </p:sp>
      <p:pic>
        <p:nvPicPr>
          <p:cNvPr id="7" name="Imagen 6" descr="Imagen que contiene interior, pequeño, niño, relleno&#10;&#10;Descripción generada automáticamente">
            <a:extLst>
              <a:ext uri="{FF2B5EF4-FFF2-40B4-BE49-F238E27FC236}">
                <a16:creationId xmlns:a16="http://schemas.microsoft.com/office/drawing/2014/main" id="{58822F95-6F12-4EFE-9EDD-2E4C3D2D441C}"/>
              </a:ext>
            </a:extLst>
          </p:cNvPr>
          <p:cNvPicPr>
            <a:picLocks noChangeAspect="1"/>
          </p:cNvPicPr>
          <p:nvPr/>
        </p:nvPicPr>
        <p:blipFill>
          <a:blip r:embed="rId3"/>
          <a:stretch>
            <a:fillRect/>
          </a:stretch>
        </p:blipFill>
        <p:spPr>
          <a:xfrm>
            <a:off x="4508483" y="1776867"/>
            <a:ext cx="3924300" cy="2569845"/>
          </a:xfrm>
          <a:prstGeom prst="rect">
            <a:avLst/>
          </a:prstGeom>
          <a:ln>
            <a:solidFill>
              <a:schemeClr val="tx1"/>
            </a:solidFill>
          </a:ln>
        </p:spPr>
      </p:pic>
    </p:spTree>
    <p:extLst>
      <p:ext uri="{BB962C8B-B14F-4D97-AF65-F5344CB8AC3E}">
        <p14:creationId xmlns:p14="http://schemas.microsoft.com/office/powerpoint/2010/main" val="938386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89CD9C-2977-4B26-A93D-778DF34C247D}"/>
              </a:ext>
            </a:extLst>
          </p:cNvPr>
          <p:cNvPicPr>
            <a:picLocks noChangeAspect="1"/>
          </p:cNvPicPr>
          <p:nvPr/>
        </p:nvPicPr>
        <p:blipFill rotWithShape="1">
          <a:blip r:embed="rId2">
            <a:alphaModFix amt="40000"/>
          </a:blip>
          <a:srcRect t="8907"/>
          <a:stretch/>
        </p:blipFill>
        <p:spPr>
          <a:xfrm>
            <a:off x="20" y="-38090"/>
            <a:ext cx="12191980" cy="6857990"/>
          </a:xfrm>
          <a:prstGeom prst="rect">
            <a:avLst/>
          </a:prstGeom>
        </p:spPr>
      </p:pic>
      <p:sp>
        <p:nvSpPr>
          <p:cNvPr id="2" name="Título 1">
            <a:extLst>
              <a:ext uri="{FF2B5EF4-FFF2-40B4-BE49-F238E27FC236}">
                <a16:creationId xmlns:a16="http://schemas.microsoft.com/office/drawing/2014/main" id="{DC93F7D6-5C18-4AE2-8C11-0AB4F494F286}"/>
              </a:ext>
            </a:extLst>
          </p:cNvPr>
          <p:cNvSpPr>
            <a:spLocks noGrp="1"/>
          </p:cNvSpPr>
          <p:nvPr>
            <p:ph type="ctrTitle"/>
          </p:nvPr>
        </p:nvSpPr>
        <p:spPr>
          <a:xfrm>
            <a:off x="2134669" y="382555"/>
            <a:ext cx="8825658" cy="1110237"/>
          </a:xfrm>
        </p:spPr>
        <p:txBody>
          <a:bodyPr>
            <a:normAutofit/>
          </a:bodyPr>
          <a:lstStyle/>
          <a:p>
            <a:pPr algn="ctr">
              <a:lnSpc>
                <a:spcPct val="90000"/>
              </a:lnSpc>
            </a:pPr>
            <a:r>
              <a:rPr lang="es-ES" sz="6000" dirty="0">
                <a:solidFill>
                  <a:schemeClr val="tx1"/>
                </a:solidFill>
              </a:rPr>
              <a:t>Conclusiones</a:t>
            </a:r>
            <a:endParaRPr lang="es-MX" sz="6000" dirty="0">
              <a:solidFill>
                <a:schemeClr val="tx1"/>
              </a:solidFill>
            </a:endParaRPr>
          </a:p>
        </p:txBody>
      </p:sp>
      <p:sp>
        <p:nvSpPr>
          <p:cNvPr id="12" name="Subtítulo 2">
            <a:extLst>
              <a:ext uri="{FF2B5EF4-FFF2-40B4-BE49-F238E27FC236}">
                <a16:creationId xmlns:a16="http://schemas.microsoft.com/office/drawing/2014/main" id="{3AE656B1-BA87-48ED-9084-B5560A1ED94E}"/>
              </a:ext>
            </a:extLst>
          </p:cNvPr>
          <p:cNvSpPr>
            <a:spLocks noGrp="1"/>
          </p:cNvSpPr>
          <p:nvPr>
            <p:ph type="subTitle" idx="1"/>
          </p:nvPr>
        </p:nvSpPr>
        <p:spPr>
          <a:xfrm>
            <a:off x="1668137" y="1746406"/>
            <a:ext cx="9381055" cy="1552918"/>
          </a:xfrm>
        </p:spPr>
        <p:txBody>
          <a:bodyPr>
            <a:noAutofit/>
          </a:bodyPr>
          <a:lstStyle/>
          <a:p>
            <a:pPr algn="just">
              <a:lnSpc>
                <a:spcPct val="150000"/>
              </a:lnSpc>
              <a:spcAft>
                <a:spcPts val="800"/>
              </a:spcAft>
            </a:pPr>
            <a:endParaRPr lang="es-ES" sz="16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Aft>
                <a:spcPts val="800"/>
              </a:spcAft>
            </a:pPr>
            <a:r>
              <a:rPr lang="es-ES" sz="1600" dirty="0">
                <a:effectLst/>
                <a:latin typeface="Arial" panose="020B0604020202020204" pitchFamily="34" charset="0"/>
                <a:ea typeface="Calibri" panose="020F0502020204030204" pitchFamily="34" charset="0"/>
                <a:cs typeface="Arial" panose="020B0604020202020204" pitchFamily="34" charset="0"/>
              </a:rPr>
              <a:t>A través de las diversas aplicaciones que investigué, me quedó claro que la computación tiene muchas maneras de aprovecharse en beneficio de la sociedad. Prácticamente en cualquier industria, o área del conocimiento. Otro aspecto del cual me di cuenta fue que, aunque toda esta tecnología puede presentar grandes avances en áreas como la salud y la educación, también es cierto que existe una brecha social muy grande para quienes puedan tener acceso a este tipo de tecnologías. Sobre todo, en países en vías de desarrollo. </a:t>
            </a:r>
          </a:p>
        </p:txBody>
      </p:sp>
    </p:spTree>
    <p:extLst>
      <p:ext uri="{BB962C8B-B14F-4D97-AF65-F5344CB8AC3E}">
        <p14:creationId xmlns:p14="http://schemas.microsoft.com/office/powerpoint/2010/main" val="1161571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89CD9C-2977-4B26-A93D-778DF34C247D}"/>
              </a:ext>
            </a:extLst>
          </p:cNvPr>
          <p:cNvPicPr>
            <a:picLocks noChangeAspect="1"/>
          </p:cNvPicPr>
          <p:nvPr/>
        </p:nvPicPr>
        <p:blipFill rotWithShape="1">
          <a:blip r:embed="rId2">
            <a:alphaModFix amt="40000"/>
          </a:blip>
          <a:srcRect t="8907"/>
          <a:stretch/>
        </p:blipFill>
        <p:spPr>
          <a:xfrm>
            <a:off x="20" y="-38090"/>
            <a:ext cx="12191980" cy="6857990"/>
          </a:xfrm>
          <a:prstGeom prst="rect">
            <a:avLst/>
          </a:prstGeom>
        </p:spPr>
      </p:pic>
      <p:sp>
        <p:nvSpPr>
          <p:cNvPr id="2" name="Título 1">
            <a:extLst>
              <a:ext uri="{FF2B5EF4-FFF2-40B4-BE49-F238E27FC236}">
                <a16:creationId xmlns:a16="http://schemas.microsoft.com/office/drawing/2014/main" id="{DC93F7D6-5C18-4AE2-8C11-0AB4F494F286}"/>
              </a:ext>
            </a:extLst>
          </p:cNvPr>
          <p:cNvSpPr>
            <a:spLocks noGrp="1"/>
          </p:cNvSpPr>
          <p:nvPr>
            <p:ph type="ctrTitle"/>
          </p:nvPr>
        </p:nvSpPr>
        <p:spPr>
          <a:xfrm>
            <a:off x="2134669" y="382555"/>
            <a:ext cx="8825658" cy="1110237"/>
          </a:xfrm>
        </p:spPr>
        <p:txBody>
          <a:bodyPr>
            <a:normAutofit/>
          </a:bodyPr>
          <a:lstStyle/>
          <a:p>
            <a:pPr algn="ctr">
              <a:lnSpc>
                <a:spcPct val="90000"/>
              </a:lnSpc>
            </a:pPr>
            <a:r>
              <a:rPr lang="es-ES" sz="6000" dirty="0">
                <a:solidFill>
                  <a:schemeClr val="tx1"/>
                </a:solidFill>
              </a:rPr>
              <a:t>Bibliografía</a:t>
            </a:r>
            <a:endParaRPr lang="es-MX" sz="6000" dirty="0">
              <a:solidFill>
                <a:schemeClr val="tx1"/>
              </a:solidFill>
            </a:endParaRPr>
          </a:p>
        </p:txBody>
      </p:sp>
      <p:sp>
        <p:nvSpPr>
          <p:cNvPr id="12" name="Subtítulo 2">
            <a:extLst>
              <a:ext uri="{FF2B5EF4-FFF2-40B4-BE49-F238E27FC236}">
                <a16:creationId xmlns:a16="http://schemas.microsoft.com/office/drawing/2014/main" id="{3AE656B1-BA87-48ED-9084-B5560A1ED94E}"/>
              </a:ext>
            </a:extLst>
          </p:cNvPr>
          <p:cNvSpPr>
            <a:spLocks noGrp="1"/>
          </p:cNvSpPr>
          <p:nvPr>
            <p:ph type="subTitle" idx="1"/>
          </p:nvPr>
        </p:nvSpPr>
        <p:spPr>
          <a:xfrm>
            <a:off x="1668137" y="1746406"/>
            <a:ext cx="9381055" cy="1552918"/>
          </a:xfrm>
        </p:spPr>
        <p:txBody>
          <a:bodyPr>
            <a:noAutofit/>
          </a:bodyPr>
          <a:lstStyle/>
          <a:p>
            <a:pPr algn="just">
              <a:lnSpc>
                <a:spcPct val="150000"/>
              </a:lnSpc>
              <a:spcAft>
                <a:spcPts val="800"/>
              </a:spcAft>
            </a:pPr>
            <a:r>
              <a:rPr lang="es-ES" sz="1100" dirty="0">
                <a:effectLst/>
                <a:latin typeface="Arial" panose="020B0604020202020204" pitchFamily="34" charset="0"/>
                <a:ea typeface="Calibri" panose="020F0502020204030204" pitchFamily="34" charset="0"/>
                <a:cs typeface="Arial" panose="020B0604020202020204" pitchFamily="34" charset="0"/>
              </a:rPr>
              <a:t>Bibliografía</a:t>
            </a:r>
          </a:p>
          <a:p>
            <a:pPr algn="just">
              <a:lnSpc>
                <a:spcPct val="150000"/>
              </a:lnSpc>
              <a:spcAft>
                <a:spcPts val="800"/>
              </a:spcAft>
            </a:pPr>
            <a:r>
              <a:rPr lang="es-ES" sz="1100" dirty="0">
                <a:effectLst/>
                <a:latin typeface="Arial" panose="020B0604020202020204" pitchFamily="34" charset="0"/>
                <a:ea typeface="Calibri" panose="020F0502020204030204" pitchFamily="34" charset="0"/>
                <a:cs typeface="Arial" panose="020B0604020202020204" pitchFamily="34" charset="0"/>
              </a:rPr>
              <a:t>aula, R. v. (23 de Abril de 2020). Obtenido de https://www.unir.net/educacion/revista/realidad-virtual-aumentada-en-el-aula/</a:t>
            </a:r>
          </a:p>
          <a:p>
            <a:pPr algn="just">
              <a:lnSpc>
                <a:spcPct val="150000"/>
              </a:lnSpc>
              <a:spcAft>
                <a:spcPts val="800"/>
              </a:spcAft>
            </a:pPr>
            <a:r>
              <a:rPr lang="es-ES" sz="1100" dirty="0">
                <a:effectLst/>
                <a:latin typeface="Arial" panose="020B0604020202020204" pitchFamily="34" charset="0"/>
                <a:ea typeface="Calibri" panose="020F0502020204030204" pitchFamily="34" charset="0"/>
                <a:cs typeface="Arial" panose="020B0604020202020204" pitchFamily="34" charset="0"/>
              </a:rPr>
              <a:t>ciencia, C. g. (10 de Diciembre de 2005). Revista Digital Universitaria. Obtenido de Revista UNAM: http://www.revista.unam.mx/vol.6/num12/art117/int117.htm#a</a:t>
            </a:r>
          </a:p>
          <a:p>
            <a:pPr algn="just">
              <a:lnSpc>
                <a:spcPct val="150000"/>
              </a:lnSpc>
              <a:spcAft>
                <a:spcPts val="800"/>
              </a:spcAft>
            </a:pPr>
            <a:endParaRPr lang="es-ES" sz="16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Aft>
                <a:spcPts val="800"/>
              </a:spcAft>
            </a:pPr>
            <a:endParaRPr lang="es-ES" sz="16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56737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89CD9C-2977-4B26-A93D-778DF34C247D}"/>
              </a:ext>
            </a:extLst>
          </p:cNvPr>
          <p:cNvPicPr>
            <a:picLocks noChangeAspect="1"/>
          </p:cNvPicPr>
          <p:nvPr/>
        </p:nvPicPr>
        <p:blipFill rotWithShape="1">
          <a:blip r:embed="rId2">
            <a:alphaModFix amt="40000"/>
          </a:blip>
          <a:srcRect t="8907"/>
          <a:stretch/>
        </p:blipFill>
        <p:spPr>
          <a:xfrm>
            <a:off x="20" y="10"/>
            <a:ext cx="12191980" cy="6857990"/>
          </a:xfrm>
          <a:prstGeom prst="rect">
            <a:avLst/>
          </a:prstGeom>
        </p:spPr>
      </p:pic>
      <p:sp>
        <p:nvSpPr>
          <p:cNvPr id="2" name="Título 1">
            <a:extLst>
              <a:ext uri="{FF2B5EF4-FFF2-40B4-BE49-F238E27FC236}">
                <a16:creationId xmlns:a16="http://schemas.microsoft.com/office/drawing/2014/main" id="{DC93F7D6-5C18-4AE2-8C11-0AB4F494F286}"/>
              </a:ext>
            </a:extLst>
          </p:cNvPr>
          <p:cNvSpPr>
            <a:spLocks noGrp="1"/>
          </p:cNvSpPr>
          <p:nvPr>
            <p:ph type="ctrTitle"/>
          </p:nvPr>
        </p:nvSpPr>
        <p:spPr>
          <a:xfrm>
            <a:off x="2134669" y="382555"/>
            <a:ext cx="8825658" cy="1110237"/>
          </a:xfrm>
        </p:spPr>
        <p:txBody>
          <a:bodyPr>
            <a:normAutofit/>
          </a:bodyPr>
          <a:lstStyle/>
          <a:p>
            <a:pPr algn="ctr">
              <a:lnSpc>
                <a:spcPct val="90000"/>
              </a:lnSpc>
            </a:pPr>
            <a:r>
              <a:rPr lang="es-ES" sz="6000" dirty="0">
                <a:solidFill>
                  <a:schemeClr val="tx1"/>
                </a:solidFill>
              </a:rPr>
              <a:t>Realidad virtual</a:t>
            </a:r>
            <a:endParaRPr lang="es-MX" sz="6000" dirty="0">
              <a:solidFill>
                <a:schemeClr val="tx1"/>
              </a:solidFill>
            </a:endParaRPr>
          </a:p>
        </p:txBody>
      </p:sp>
      <p:sp>
        <p:nvSpPr>
          <p:cNvPr id="3" name="Subtítulo 2">
            <a:extLst>
              <a:ext uri="{FF2B5EF4-FFF2-40B4-BE49-F238E27FC236}">
                <a16:creationId xmlns:a16="http://schemas.microsoft.com/office/drawing/2014/main" id="{EB8486CB-7C93-4625-A1E3-025A7D82EAC2}"/>
              </a:ext>
            </a:extLst>
          </p:cNvPr>
          <p:cNvSpPr>
            <a:spLocks noGrp="1"/>
          </p:cNvSpPr>
          <p:nvPr>
            <p:ph type="subTitle" idx="1"/>
          </p:nvPr>
        </p:nvSpPr>
        <p:spPr>
          <a:xfrm>
            <a:off x="1046195" y="3169050"/>
            <a:ext cx="4866304" cy="1124233"/>
          </a:xfrm>
        </p:spPr>
        <p:txBody>
          <a:bodyPr>
            <a:normAutofit/>
          </a:bodyPr>
          <a:lstStyle/>
          <a:p>
            <a:r>
              <a:rPr lang="es-ES" sz="1800" dirty="0">
                <a:effectLst/>
                <a:latin typeface="Arial" panose="020B0604020202020204" pitchFamily="34" charset="0"/>
                <a:ea typeface="Calibri" panose="020F0502020204030204" pitchFamily="34" charset="0"/>
              </a:rPr>
              <a:t>Se estima que el 50% de las neuronas está dedicado a la visión.</a:t>
            </a:r>
            <a:endParaRPr lang="es-MX" dirty="0">
              <a:solidFill>
                <a:schemeClr val="tx1"/>
              </a:solidFill>
            </a:endParaRPr>
          </a:p>
        </p:txBody>
      </p:sp>
      <p:pic>
        <p:nvPicPr>
          <p:cNvPr id="1026" name="Picture 2" descr="problemas de visión">
            <a:extLst>
              <a:ext uri="{FF2B5EF4-FFF2-40B4-BE49-F238E27FC236}">
                <a16:creationId xmlns:a16="http://schemas.microsoft.com/office/drawing/2014/main" id="{485C2AF3-5199-4DAE-8EE0-E8D9A9326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9502" y="2302417"/>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414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89CD9C-2977-4B26-A93D-778DF34C247D}"/>
              </a:ext>
            </a:extLst>
          </p:cNvPr>
          <p:cNvPicPr>
            <a:picLocks noChangeAspect="1"/>
          </p:cNvPicPr>
          <p:nvPr/>
        </p:nvPicPr>
        <p:blipFill rotWithShape="1">
          <a:blip r:embed="rId2">
            <a:alphaModFix amt="40000"/>
          </a:blip>
          <a:srcRect t="8907"/>
          <a:stretch/>
        </p:blipFill>
        <p:spPr>
          <a:xfrm>
            <a:off x="20" y="10"/>
            <a:ext cx="12191980" cy="6857990"/>
          </a:xfrm>
          <a:prstGeom prst="rect">
            <a:avLst/>
          </a:prstGeom>
        </p:spPr>
      </p:pic>
      <p:sp>
        <p:nvSpPr>
          <p:cNvPr id="2" name="Título 1">
            <a:extLst>
              <a:ext uri="{FF2B5EF4-FFF2-40B4-BE49-F238E27FC236}">
                <a16:creationId xmlns:a16="http://schemas.microsoft.com/office/drawing/2014/main" id="{DC93F7D6-5C18-4AE2-8C11-0AB4F494F286}"/>
              </a:ext>
            </a:extLst>
          </p:cNvPr>
          <p:cNvSpPr>
            <a:spLocks noGrp="1"/>
          </p:cNvSpPr>
          <p:nvPr>
            <p:ph type="ctrTitle"/>
          </p:nvPr>
        </p:nvSpPr>
        <p:spPr>
          <a:xfrm>
            <a:off x="2134669" y="382555"/>
            <a:ext cx="8825658" cy="1110237"/>
          </a:xfrm>
        </p:spPr>
        <p:txBody>
          <a:bodyPr>
            <a:normAutofit/>
          </a:bodyPr>
          <a:lstStyle/>
          <a:p>
            <a:pPr algn="ctr">
              <a:lnSpc>
                <a:spcPct val="90000"/>
              </a:lnSpc>
            </a:pPr>
            <a:r>
              <a:rPr lang="es-ES" sz="6000" dirty="0">
                <a:solidFill>
                  <a:schemeClr val="tx1"/>
                </a:solidFill>
              </a:rPr>
              <a:t>Realidad virtual</a:t>
            </a:r>
            <a:endParaRPr lang="es-MX" sz="6000" dirty="0">
              <a:solidFill>
                <a:schemeClr val="tx1"/>
              </a:solidFill>
            </a:endParaRPr>
          </a:p>
        </p:txBody>
      </p:sp>
      <p:sp>
        <p:nvSpPr>
          <p:cNvPr id="3" name="Subtítulo 2">
            <a:extLst>
              <a:ext uri="{FF2B5EF4-FFF2-40B4-BE49-F238E27FC236}">
                <a16:creationId xmlns:a16="http://schemas.microsoft.com/office/drawing/2014/main" id="{EB8486CB-7C93-4625-A1E3-025A7D82EAC2}"/>
              </a:ext>
            </a:extLst>
          </p:cNvPr>
          <p:cNvSpPr>
            <a:spLocks noGrp="1"/>
          </p:cNvSpPr>
          <p:nvPr>
            <p:ph type="subTitle" idx="1"/>
          </p:nvPr>
        </p:nvSpPr>
        <p:spPr>
          <a:xfrm>
            <a:off x="1046195" y="3169050"/>
            <a:ext cx="4866304" cy="1124233"/>
          </a:xfrm>
        </p:spPr>
        <p:txBody>
          <a:bodyPr>
            <a:normAutofit/>
          </a:bodyPr>
          <a:lstStyle/>
          <a:p>
            <a:r>
              <a:rPr lang="es-ES" sz="1800" dirty="0">
                <a:effectLst/>
                <a:latin typeface="Arial" panose="020B0604020202020204" pitchFamily="34" charset="0"/>
                <a:ea typeface="Calibri" panose="020F0502020204030204" pitchFamily="34" charset="0"/>
              </a:rPr>
              <a:t>Al día de hoy, El campo de conocimiento de la computación tiene muchísimas aplicaciones.</a:t>
            </a:r>
            <a:endParaRPr lang="es-MX" dirty="0">
              <a:solidFill>
                <a:schemeClr val="tx1"/>
              </a:solidFill>
            </a:endParaRPr>
          </a:p>
        </p:txBody>
      </p:sp>
      <p:pic>
        <p:nvPicPr>
          <p:cNvPr id="2050" name="Picture 2" descr="15 Libros de Computación Gratis [PDF] | InfoLibros.org">
            <a:extLst>
              <a:ext uri="{FF2B5EF4-FFF2-40B4-BE49-F238E27FC236}">
                <a16:creationId xmlns:a16="http://schemas.microsoft.com/office/drawing/2014/main" id="{C5E0218F-F1E6-4961-9A99-FC025626A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077" y="2219324"/>
            <a:ext cx="4925397"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961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89CD9C-2977-4B26-A93D-778DF34C247D}"/>
              </a:ext>
            </a:extLst>
          </p:cNvPr>
          <p:cNvPicPr>
            <a:picLocks noChangeAspect="1"/>
          </p:cNvPicPr>
          <p:nvPr/>
        </p:nvPicPr>
        <p:blipFill rotWithShape="1">
          <a:blip r:embed="rId2">
            <a:alphaModFix amt="40000"/>
          </a:blip>
          <a:srcRect t="8907"/>
          <a:stretch/>
        </p:blipFill>
        <p:spPr>
          <a:xfrm>
            <a:off x="20" y="10"/>
            <a:ext cx="12191980" cy="6857990"/>
          </a:xfrm>
          <a:prstGeom prst="rect">
            <a:avLst/>
          </a:prstGeom>
        </p:spPr>
      </p:pic>
      <p:sp>
        <p:nvSpPr>
          <p:cNvPr id="2" name="Título 1">
            <a:extLst>
              <a:ext uri="{FF2B5EF4-FFF2-40B4-BE49-F238E27FC236}">
                <a16:creationId xmlns:a16="http://schemas.microsoft.com/office/drawing/2014/main" id="{DC93F7D6-5C18-4AE2-8C11-0AB4F494F286}"/>
              </a:ext>
            </a:extLst>
          </p:cNvPr>
          <p:cNvSpPr>
            <a:spLocks noGrp="1"/>
          </p:cNvSpPr>
          <p:nvPr>
            <p:ph type="ctrTitle"/>
          </p:nvPr>
        </p:nvSpPr>
        <p:spPr>
          <a:xfrm>
            <a:off x="2134669" y="382555"/>
            <a:ext cx="8825658" cy="1110237"/>
          </a:xfrm>
        </p:spPr>
        <p:txBody>
          <a:bodyPr>
            <a:normAutofit/>
          </a:bodyPr>
          <a:lstStyle/>
          <a:p>
            <a:pPr algn="ctr">
              <a:lnSpc>
                <a:spcPct val="90000"/>
              </a:lnSpc>
            </a:pPr>
            <a:r>
              <a:rPr lang="es-ES" sz="6000" dirty="0">
                <a:solidFill>
                  <a:schemeClr val="tx1"/>
                </a:solidFill>
              </a:rPr>
              <a:t>Realidad virtual</a:t>
            </a:r>
            <a:endParaRPr lang="es-MX" sz="6000" dirty="0">
              <a:solidFill>
                <a:schemeClr val="tx1"/>
              </a:solidFill>
            </a:endParaRPr>
          </a:p>
        </p:txBody>
      </p:sp>
      <p:sp>
        <p:nvSpPr>
          <p:cNvPr id="3" name="Subtítulo 2">
            <a:extLst>
              <a:ext uri="{FF2B5EF4-FFF2-40B4-BE49-F238E27FC236}">
                <a16:creationId xmlns:a16="http://schemas.microsoft.com/office/drawing/2014/main" id="{EB8486CB-7C93-4625-A1E3-025A7D82EAC2}"/>
              </a:ext>
            </a:extLst>
          </p:cNvPr>
          <p:cNvSpPr>
            <a:spLocks noGrp="1"/>
          </p:cNvSpPr>
          <p:nvPr>
            <p:ph type="subTitle" idx="1"/>
          </p:nvPr>
        </p:nvSpPr>
        <p:spPr>
          <a:xfrm>
            <a:off x="762000" y="2929669"/>
            <a:ext cx="5055249" cy="1918556"/>
          </a:xfrm>
        </p:spPr>
        <p:txBody>
          <a:bodyPr>
            <a:normAutofit/>
          </a:bodyPr>
          <a:lstStyle/>
          <a:p>
            <a:r>
              <a:rPr lang="es-ES" sz="1600" dirty="0">
                <a:effectLst/>
                <a:latin typeface="Arial" panose="020B0604020202020204" pitchFamily="34" charset="0"/>
                <a:ea typeface="Calibri" panose="020F0502020204030204" pitchFamily="34" charset="0"/>
              </a:rPr>
              <a:t>Se sabe que la densidad de información que hay en una imagen es notablemente mayor a la de un texto, por lo tanto es que, es por medio de imágenes que el humano encuentra una manera de comunicarse más eficiente. EN PARTICULAR CUANDO LA INFORMACIÓN ES COMPLEJA.</a:t>
            </a:r>
            <a:endParaRPr lang="es-MX" sz="1800" dirty="0">
              <a:solidFill>
                <a:schemeClr val="tx1"/>
              </a:solidFill>
            </a:endParaRPr>
          </a:p>
        </p:txBody>
      </p:sp>
      <p:pic>
        <p:nvPicPr>
          <p:cNvPr id="3074" name="Picture 2" descr="El cerebro humano crea estructuras de hasta 11 dimensiones - Elisa Aribau">
            <a:extLst>
              <a:ext uri="{FF2B5EF4-FFF2-40B4-BE49-F238E27FC236}">
                <a16:creationId xmlns:a16="http://schemas.microsoft.com/office/drawing/2014/main" id="{A5D35A47-50B7-40A9-9EA4-BBFB64CCD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2499" y="2247900"/>
            <a:ext cx="5416733" cy="3046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959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89CD9C-2977-4B26-A93D-778DF34C247D}"/>
              </a:ext>
            </a:extLst>
          </p:cNvPr>
          <p:cNvPicPr>
            <a:picLocks noChangeAspect="1"/>
          </p:cNvPicPr>
          <p:nvPr/>
        </p:nvPicPr>
        <p:blipFill rotWithShape="1">
          <a:blip r:embed="rId2">
            <a:alphaModFix amt="40000"/>
          </a:blip>
          <a:srcRect t="8907"/>
          <a:stretch/>
        </p:blipFill>
        <p:spPr>
          <a:xfrm>
            <a:off x="20" y="10"/>
            <a:ext cx="12191980" cy="6857990"/>
          </a:xfrm>
          <a:prstGeom prst="rect">
            <a:avLst/>
          </a:prstGeom>
        </p:spPr>
      </p:pic>
      <p:sp>
        <p:nvSpPr>
          <p:cNvPr id="2" name="Título 1">
            <a:extLst>
              <a:ext uri="{FF2B5EF4-FFF2-40B4-BE49-F238E27FC236}">
                <a16:creationId xmlns:a16="http://schemas.microsoft.com/office/drawing/2014/main" id="{DC93F7D6-5C18-4AE2-8C11-0AB4F494F286}"/>
              </a:ext>
            </a:extLst>
          </p:cNvPr>
          <p:cNvSpPr>
            <a:spLocks noGrp="1"/>
          </p:cNvSpPr>
          <p:nvPr>
            <p:ph type="ctrTitle"/>
          </p:nvPr>
        </p:nvSpPr>
        <p:spPr>
          <a:xfrm>
            <a:off x="2134669" y="382555"/>
            <a:ext cx="8825658" cy="1110237"/>
          </a:xfrm>
        </p:spPr>
        <p:txBody>
          <a:bodyPr>
            <a:normAutofit/>
          </a:bodyPr>
          <a:lstStyle/>
          <a:p>
            <a:pPr algn="ctr">
              <a:lnSpc>
                <a:spcPct val="90000"/>
              </a:lnSpc>
            </a:pPr>
            <a:r>
              <a:rPr lang="es-ES" sz="6000" dirty="0">
                <a:solidFill>
                  <a:schemeClr val="tx1"/>
                </a:solidFill>
              </a:rPr>
              <a:t>Realidad virtual</a:t>
            </a:r>
            <a:endParaRPr lang="es-MX" sz="6000" dirty="0">
              <a:solidFill>
                <a:schemeClr val="tx1"/>
              </a:solidFill>
            </a:endParaRPr>
          </a:p>
        </p:txBody>
      </p:sp>
      <p:sp>
        <p:nvSpPr>
          <p:cNvPr id="3" name="Subtítulo 2">
            <a:extLst>
              <a:ext uri="{FF2B5EF4-FFF2-40B4-BE49-F238E27FC236}">
                <a16:creationId xmlns:a16="http://schemas.microsoft.com/office/drawing/2014/main" id="{EB8486CB-7C93-4625-A1E3-025A7D82EAC2}"/>
              </a:ext>
            </a:extLst>
          </p:cNvPr>
          <p:cNvSpPr>
            <a:spLocks noGrp="1"/>
          </p:cNvSpPr>
          <p:nvPr>
            <p:ph type="subTitle" idx="1"/>
          </p:nvPr>
        </p:nvSpPr>
        <p:spPr>
          <a:xfrm>
            <a:off x="762000" y="2929669"/>
            <a:ext cx="5055249" cy="1918556"/>
          </a:xfrm>
        </p:spPr>
        <p:txBody>
          <a:bodyPr>
            <a:normAutofit/>
          </a:bodyPr>
          <a:lstStyle/>
          <a:p>
            <a:r>
              <a:rPr lang="es-ES" sz="1800" dirty="0">
                <a:effectLst/>
                <a:latin typeface="Arial" panose="020B0604020202020204" pitchFamily="34" charset="0"/>
                <a:ea typeface="Calibri" panose="020F0502020204030204" pitchFamily="34" charset="0"/>
              </a:rPr>
              <a:t>La realidad virtual permite que, por medio de un entorno de escenas y objetos de apariencia real, le de al usuario la sensación de estar inmerso en él. </a:t>
            </a:r>
            <a:endParaRPr lang="es-MX" sz="1800" dirty="0">
              <a:solidFill>
                <a:schemeClr val="tx1"/>
              </a:solidFill>
            </a:endParaRPr>
          </a:p>
        </p:txBody>
      </p:sp>
      <p:pic>
        <p:nvPicPr>
          <p:cNvPr id="4098" name="Picture 2" descr="El estado de la realidad virtual y mixta en 2020: éstos son los modelos,  plataformas y juegos disponibles">
            <a:extLst>
              <a:ext uri="{FF2B5EF4-FFF2-40B4-BE49-F238E27FC236}">
                <a16:creationId xmlns:a16="http://schemas.microsoft.com/office/drawing/2014/main" id="{354F780E-5E7A-46AE-B450-5885FD58A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8763" y="1875337"/>
            <a:ext cx="5902712" cy="3301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860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89CD9C-2977-4B26-A93D-778DF34C247D}"/>
              </a:ext>
            </a:extLst>
          </p:cNvPr>
          <p:cNvPicPr>
            <a:picLocks noChangeAspect="1"/>
          </p:cNvPicPr>
          <p:nvPr/>
        </p:nvPicPr>
        <p:blipFill rotWithShape="1">
          <a:blip r:embed="rId2">
            <a:alphaModFix amt="40000"/>
          </a:blip>
          <a:srcRect t="8907"/>
          <a:stretch/>
        </p:blipFill>
        <p:spPr>
          <a:xfrm>
            <a:off x="20" y="10"/>
            <a:ext cx="12191980" cy="6857990"/>
          </a:xfrm>
          <a:prstGeom prst="rect">
            <a:avLst/>
          </a:prstGeom>
        </p:spPr>
      </p:pic>
      <p:sp>
        <p:nvSpPr>
          <p:cNvPr id="2" name="Título 1">
            <a:extLst>
              <a:ext uri="{FF2B5EF4-FFF2-40B4-BE49-F238E27FC236}">
                <a16:creationId xmlns:a16="http://schemas.microsoft.com/office/drawing/2014/main" id="{DC93F7D6-5C18-4AE2-8C11-0AB4F494F286}"/>
              </a:ext>
            </a:extLst>
          </p:cNvPr>
          <p:cNvSpPr>
            <a:spLocks noGrp="1"/>
          </p:cNvSpPr>
          <p:nvPr>
            <p:ph type="ctrTitle"/>
          </p:nvPr>
        </p:nvSpPr>
        <p:spPr>
          <a:xfrm>
            <a:off x="2134669" y="382555"/>
            <a:ext cx="8825658" cy="1110237"/>
          </a:xfrm>
        </p:spPr>
        <p:txBody>
          <a:bodyPr>
            <a:normAutofit/>
          </a:bodyPr>
          <a:lstStyle/>
          <a:p>
            <a:pPr algn="ctr">
              <a:lnSpc>
                <a:spcPct val="90000"/>
              </a:lnSpc>
            </a:pPr>
            <a:r>
              <a:rPr lang="es-ES" sz="6000" dirty="0">
                <a:solidFill>
                  <a:schemeClr val="tx1"/>
                </a:solidFill>
              </a:rPr>
              <a:t>Realidad virtual</a:t>
            </a:r>
            <a:endParaRPr lang="es-MX" sz="6000" dirty="0">
              <a:solidFill>
                <a:schemeClr val="tx1"/>
              </a:solidFill>
            </a:endParaRPr>
          </a:p>
        </p:txBody>
      </p:sp>
      <p:sp>
        <p:nvSpPr>
          <p:cNvPr id="3" name="Subtítulo 2">
            <a:extLst>
              <a:ext uri="{FF2B5EF4-FFF2-40B4-BE49-F238E27FC236}">
                <a16:creationId xmlns:a16="http://schemas.microsoft.com/office/drawing/2014/main" id="{EB8486CB-7C93-4625-A1E3-025A7D82EAC2}"/>
              </a:ext>
            </a:extLst>
          </p:cNvPr>
          <p:cNvSpPr>
            <a:spLocks noGrp="1"/>
          </p:cNvSpPr>
          <p:nvPr>
            <p:ph type="subTitle" idx="1"/>
          </p:nvPr>
        </p:nvSpPr>
        <p:spPr>
          <a:xfrm>
            <a:off x="762000" y="2929669"/>
            <a:ext cx="5055249" cy="1918556"/>
          </a:xfrm>
        </p:spPr>
        <p:txBody>
          <a:bodyPr>
            <a:normAutofit fontScale="92500" lnSpcReduction="10000"/>
          </a:bodyPr>
          <a:lstStyle/>
          <a:p>
            <a:pPr>
              <a:lnSpc>
                <a:spcPct val="150000"/>
              </a:lnSpc>
              <a:spcAft>
                <a:spcPts val="800"/>
              </a:spcAft>
            </a:pPr>
            <a:r>
              <a:rPr lang="es-ES" sz="1800" dirty="0">
                <a:effectLst/>
                <a:latin typeface="Arial" panose="020B0604020202020204" pitchFamily="34" charset="0"/>
                <a:ea typeface="Calibri" panose="020F0502020204030204" pitchFamily="34" charset="0"/>
                <a:cs typeface="Arial" panose="020B0604020202020204" pitchFamily="34" charset="0"/>
              </a:rPr>
              <a:t>Esto tiene repercusión en diversas áreas, como lo es la del entretenimiento, de la salud, el deporte, la educación, la cultura, la arquitectura y muchos otros.</a:t>
            </a:r>
            <a:endParaRPr lang="es-MX" sz="1800" dirty="0">
              <a:effectLst/>
              <a:latin typeface="Arial" panose="020B0604020202020204" pitchFamily="34" charset="0"/>
              <a:ea typeface="Calibri" panose="020F0502020204030204" pitchFamily="34" charset="0"/>
              <a:cs typeface="Times New Roman" panose="02020603050405020304" pitchFamily="18" charset="0"/>
            </a:endParaRPr>
          </a:p>
        </p:txBody>
      </p:sp>
      <p:pic>
        <p:nvPicPr>
          <p:cNvPr id="7" name="Imagen 6" descr="Imagen que contiene persona, hombre, cuarto de hospital, militar&#10;&#10;Descripción generada automáticamente">
            <a:extLst>
              <a:ext uri="{FF2B5EF4-FFF2-40B4-BE49-F238E27FC236}">
                <a16:creationId xmlns:a16="http://schemas.microsoft.com/office/drawing/2014/main" id="{4109340F-D359-4982-9306-E89EE94292B3}"/>
              </a:ext>
            </a:extLst>
          </p:cNvPr>
          <p:cNvPicPr>
            <a:picLocks noChangeAspect="1"/>
          </p:cNvPicPr>
          <p:nvPr/>
        </p:nvPicPr>
        <p:blipFill>
          <a:blip r:embed="rId3"/>
          <a:stretch>
            <a:fillRect/>
          </a:stretch>
        </p:blipFill>
        <p:spPr>
          <a:xfrm>
            <a:off x="7932848" y="1747095"/>
            <a:ext cx="2739325" cy="2045062"/>
          </a:xfrm>
          <a:prstGeom prst="rect">
            <a:avLst/>
          </a:prstGeom>
          <a:ln>
            <a:solidFill>
              <a:schemeClr val="tx1"/>
            </a:solidFill>
          </a:ln>
        </p:spPr>
      </p:pic>
      <p:pic>
        <p:nvPicPr>
          <p:cNvPr id="8" name="Imagen 7" descr="Imagen que contiene persona, interior, joven, niño&#10;&#10;Descripción generada automáticamente">
            <a:extLst>
              <a:ext uri="{FF2B5EF4-FFF2-40B4-BE49-F238E27FC236}">
                <a16:creationId xmlns:a16="http://schemas.microsoft.com/office/drawing/2014/main" id="{254ADDFA-994F-4FCD-9242-5DA9366F8CCD}"/>
              </a:ext>
            </a:extLst>
          </p:cNvPr>
          <p:cNvPicPr>
            <a:picLocks noChangeAspect="1"/>
          </p:cNvPicPr>
          <p:nvPr/>
        </p:nvPicPr>
        <p:blipFill>
          <a:blip r:embed="rId4"/>
          <a:stretch>
            <a:fillRect/>
          </a:stretch>
        </p:blipFill>
        <p:spPr>
          <a:xfrm>
            <a:off x="7324423" y="4046460"/>
            <a:ext cx="4223700" cy="2428985"/>
          </a:xfrm>
          <a:prstGeom prst="rect">
            <a:avLst/>
          </a:prstGeom>
          <a:ln>
            <a:solidFill>
              <a:schemeClr val="tx1"/>
            </a:solidFill>
          </a:ln>
        </p:spPr>
      </p:pic>
    </p:spTree>
    <p:extLst>
      <p:ext uri="{BB962C8B-B14F-4D97-AF65-F5344CB8AC3E}">
        <p14:creationId xmlns:p14="http://schemas.microsoft.com/office/powerpoint/2010/main" val="635123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89CD9C-2977-4B26-A93D-778DF34C247D}"/>
              </a:ext>
            </a:extLst>
          </p:cNvPr>
          <p:cNvPicPr>
            <a:picLocks noChangeAspect="1"/>
          </p:cNvPicPr>
          <p:nvPr/>
        </p:nvPicPr>
        <p:blipFill rotWithShape="1">
          <a:blip r:embed="rId2">
            <a:alphaModFix amt="40000"/>
          </a:blip>
          <a:srcRect t="8907"/>
          <a:stretch/>
        </p:blipFill>
        <p:spPr>
          <a:xfrm>
            <a:off x="20" y="10"/>
            <a:ext cx="12191980" cy="6857990"/>
          </a:xfrm>
          <a:prstGeom prst="rect">
            <a:avLst/>
          </a:prstGeom>
        </p:spPr>
      </p:pic>
      <p:sp>
        <p:nvSpPr>
          <p:cNvPr id="2" name="Título 1">
            <a:extLst>
              <a:ext uri="{FF2B5EF4-FFF2-40B4-BE49-F238E27FC236}">
                <a16:creationId xmlns:a16="http://schemas.microsoft.com/office/drawing/2014/main" id="{DC93F7D6-5C18-4AE2-8C11-0AB4F494F286}"/>
              </a:ext>
            </a:extLst>
          </p:cNvPr>
          <p:cNvSpPr>
            <a:spLocks noGrp="1"/>
          </p:cNvSpPr>
          <p:nvPr>
            <p:ph type="ctrTitle"/>
          </p:nvPr>
        </p:nvSpPr>
        <p:spPr>
          <a:xfrm>
            <a:off x="2134669" y="382555"/>
            <a:ext cx="8825658" cy="1110237"/>
          </a:xfrm>
        </p:spPr>
        <p:txBody>
          <a:bodyPr>
            <a:normAutofit/>
          </a:bodyPr>
          <a:lstStyle/>
          <a:p>
            <a:pPr algn="ctr">
              <a:lnSpc>
                <a:spcPct val="90000"/>
              </a:lnSpc>
            </a:pPr>
            <a:r>
              <a:rPr lang="es-ES" sz="6000" dirty="0">
                <a:solidFill>
                  <a:schemeClr val="tx1"/>
                </a:solidFill>
              </a:rPr>
              <a:t>Realidad virtual</a:t>
            </a:r>
            <a:endParaRPr lang="es-MX" sz="6000" dirty="0">
              <a:solidFill>
                <a:schemeClr val="tx1"/>
              </a:solidFill>
            </a:endParaRPr>
          </a:p>
        </p:txBody>
      </p:sp>
      <p:sp>
        <p:nvSpPr>
          <p:cNvPr id="3" name="Subtítulo 2">
            <a:extLst>
              <a:ext uri="{FF2B5EF4-FFF2-40B4-BE49-F238E27FC236}">
                <a16:creationId xmlns:a16="http://schemas.microsoft.com/office/drawing/2014/main" id="{EB8486CB-7C93-4625-A1E3-025A7D82EAC2}"/>
              </a:ext>
            </a:extLst>
          </p:cNvPr>
          <p:cNvSpPr>
            <a:spLocks noGrp="1"/>
          </p:cNvSpPr>
          <p:nvPr>
            <p:ph type="subTitle" idx="1"/>
          </p:nvPr>
        </p:nvSpPr>
        <p:spPr>
          <a:xfrm>
            <a:off x="762000" y="2929669"/>
            <a:ext cx="5055249" cy="1918556"/>
          </a:xfrm>
        </p:spPr>
        <p:txBody>
          <a:bodyPr>
            <a:normAutofit fontScale="92500" lnSpcReduction="10000"/>
          </a:bodyPr>
          <a:lstStyle/>
          <a:p>
            <a:pPr>
              <a:lnSpc>
                <a:spcPct val="150000"/>
              </a:lnSpc>
              <a:spcAft>
                <a:spcPts val="800"/>
              </a:spcAft>
            </a:pPr>
            <a:r>
              <a:rPr lang="es-ES" sz="1800" dirty="0">
                <a:effectLst/>
                <a:latin typeface="Arial" panose="020B0604020202020204" pitchFamily="34" charset="0"/>
                <a:ea typeface="Calibri" panose="020F0502020204030204" pitchFamily="34" charset="0"/>
                <a:cs typeface="Arial" panose="020B0604020202020204" pitchFamily="34" charset="0"/>
              </a:rPr>
              <a:t>Esto tiene repercusión en diversas áreas, como lo es la del entretenimiento, de la salud, el deporte, la educación, la cultura, la arquitectura y muchos otros.</a:t>
            </a:r>
            <a:endParaRPr lang="es-MX" sz="1800" dirty="0">
              <a:effectLst/>
              <a:latin typeface="Arial" panose="020B0604020202020204" pitchFamily="34" charset="0"/>
              <a:ea typeface="Calibri" panose="020F0502020204030204" pitchFamily="34" charset="0"/>
              <a:cs typeface="Times New Roman" panose="02020603050405020304" pitchFamily="18" charset="0"/>
            </a:endParaRPr>
          </a:p>
        </p:txBody>
      </p:sp>
      <p:pic>
        <p:nvPicPr>
          <p:cNvPr id="7" name="Imagen 6" descr="Imagen que contiene persona, hombre, cuarto de hospital, militar&#10;&#10;Descripción generada automáticamente">
            <a:extLst>
              <a:ext uri="{FF2B5EF4-FFF2-40B4-BE49-F238E27FC236}">
                <a16:creationId xmlns:a16="http://schemas.microsoft.com/office/drawing/2014/main" id="{4109340F-D359-4982-9306-E89EE94292B3}"/>
              </a:ext>
            </a:extLst>
          </p:cNvPr>
          <p:cNvPicPr>
            <a:picLocks noChangeAspect="1"/>
          </p:cNvPicPr>
          <p:nvPr/>
        </p:nvPicPr>
        <p:blipFill>
          <a:blip r:embed="rId3"/>
          <a:stretch>
            <a:fillRect/>
          </a:stretch>
        </p:blipFill>
        <p:spPr>
          <a:xfrm>
            <a:off x="7932848" y="1747095"/>
            <a:ext cx="2739325" cy="2045062"/>
          </a:xfrm>
          <a:prstGeom prst="rect">
            <a:avLst/>
          </a:prstGeom>
          <a:ln>
            <a:solidFill>
              <a:schemeClr val="tx1"/>
            </a:solidFill>
          </a:ln>
        </p:spPr>
      </p:pic>
      <p:pic>
        <p:nvPicPr>
          <p:cNvPr id="8" name="Imagen 7" descr="Imagen que contiene persona, interior, joven, niño&#10;&#10;Descripción generada automáticamente">
            <a:extLst>
              <a:ext uri="{FF2B5EF4-FFF2-40B4-BE49-F238E27FC236}">
                <a16:creationId xmlns:a16="http://schemas.microsoft.com/office/drawing/2014/main" id="{254ADDFA-994F-4FCD-9242-5DA9366F8CCD}"/>
              </a:ext>
            </a:extLst>
          </p:cNvPr>
          <p:cNvPicPr>
            <a:picLocks noChangeAspect="1"/>
          </p:cNvPicPr>
          <p:nvPr/>
        </p:nvPicPr>
        <p:blipFill>
          <a:blip r:embed="rId4"/>
          <a:stretch>
            <a:fillRect/>
          </a:stretch>
        </p:blipFill>
        <p:spPr>
          <a:xfrm>
            <a:off x="7324423" y="4046460"/>
            <a:ext cx="4223700" cy="2428985"/>
          </a:xfrm>
          <a:prstGeom prst="rect">
            <a:avLst/>
          </a:prstGeom>
          <a:ln>
            <a:solidFill>
              <a:schemeClr val="tx1"/>
            </a:solidFill>
          </a:ln>
        </p:spPr>
      </p:pic>
    </p:spTree>
    <p:extLst>
      <p:ext uri="{BB962C8B-B14F-4D97-AF65-F5344CB8AC3E}">
        <p14:creationId xmlns:p14="http://schemas.microsoft.com/office/powerpoint/2010/main" val="3095302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89CD9C-2977-4B26-A93D-778DF34C247D}"/>
              </a:ext>
            </a:extLst>
          </p:cNvPr>
          <p:cNvPicPr>
            <a:picLocks noChangeAspect="1"/>
          </p:cNvPicPr>
          <p:nvPr/>
        </p:nvPicPr>
        <p:blipFill rotWithShape="1">
          <a:blip r:embed="rId2">
            <a:alphaModFix amt="40000"/>
          </a:blip>
          <a:srcRect t="8907"/>
          <a:stretch/>
        </p:blipFill>
        <p:spPr>
          <a:xfrm>
            <a:off x="20" y="10"/>
            <a:ext cx="12191980" cy="6857990"/>
          </a:xfrm>
          <a:prstGeom prst="rect">
            <a:avLst/>
          </a:prstGeom>
        </p:spPr>
      </p:pic>
      <p:sp>
        <p:nvSpPr>
          <p:cNvPr id="2" name="Título 1">
            <a:extLst>
              <a:ext uri="{FF2B5EF4-FFF2-40B4-BE49-F238E27FC236}">
                <a16:creationId xmlns:a16="http://schemas.microsoft.com/office/drawing/2014/main" id="{DC93F7D6-5C18-4AE2-8C11-0AB4F494F286}"/>
              </a:ext>
            </a:extLst>
          </p:cNvPr>
          <p:cNvSpPr>
            <a:spLocks noGrp="1"/>
          </p:cNvSpPr>
          <p:nvPr>
            <p:ph type="ctrTitle"/>
          </p:nvPr>
        </p:nvSpPr>
        <p:spPr>
          <a:xfrm>
            <a:off x="2134669" y="382555"/>
            <a:ext cx="8825658" cy="1110237"/>
          </a:xfrm>
        </p:spPr>
        <p:txBody>
          <a:bodyPr>
            <a:normAutofit/>
          </a:bodyPr>
          <a:lstStyle/>
          <a:p>
            <a:pPr algn="ctr">
              <a:lnSpc>
                <a:spcPct val="90000"/>
              </a:lnSpc>
            </a:pPr>
            <a:r>
              <a:rPr lang="es-ES" sz="6000" dirty="0">
                <a:solidFill>
                  <a:schemeClr val="tx1"/>
                </a:solidFill>
              </a:rPr>
              <a:t>Realidad virtual</a:t>
            </a:r>
            <a:endParaRPr lang="es-MX" sz="6000" dirty="0">
              <a:solidFill>
                <a:schemeClr val="tx1"/>
              </a:solidFill>
            </a:endParaRPr>
          </a:p>
        </p:txBody>
      </p:sp>
      <p:pic>
        <p:nvPicPr>
          <p:cNvPr id="11" name="Imagen 10" descr="Una mano muestra un objeto en la mano&#10;&#10;Descripción generada automáticamente con confianza media">
            <a:extLst>
              <a:ext uri="{FF2B5EF4-FFF2-40B4-BE49-F238E27FC236}">
                <a16:creationId xmlns:a16="http://schemas.microsoft.com/office/drawing/2014/main" id="{B2FCBF83-2221-41EB-A30C-CA913E0FA7BA}"/>
              </a:ext>
            </a:extLst>
          </p:cNvPr>
          <p:cNvPicPr>
            <a:picLocks noChangeAspect="1"/>
          </p:cNvPicPr>
          <p:nvPr/>
        </p:nvPicPr>
        <p:blipFill>
          <a:blip r:embed="rId3"/>
          <a:stretch>
            <a:fillRect/>
          </a:stretch>
        </p:blipFill>
        <p:spPr>
          <a:xfrm>
            <a:off x="809141" y="1875337"/>
            <a:ext cx="5738356" cy="2006918"/>
          </a:xfrm>
          <a:prstGeom prst="rect">
            <a:avLst/>
          </a:prstGeom>
          <a:ln>
            <a:solidFill>
              <a:schemeClr val="tx1"/>
            </a:solidFill>
          </a:ln>
        </p:spPr>
      </p:pic>
      <p:sp>
        <p:nvSpPr>
          <p:cNvPr id="12" name="Subtítulo 2">
            <a:extLst>
              <a:ext uri="{FF2B5EF4-FFF2-40B4-BE49-F238E27FC236}">
                <a16:creationId xmlns:a16="http://schemas.microsoft.com/office/drawing/2014/main" id="{3AE656B1-BA87-48ED-9084-B5560A1ED94E}"/>
              </a:ext>
            </a:extLst>
          </p:cNvPr>
          <p:cNvSpPr>
            <a:spLocks noGrp="1"/>
          </p:cNvSpPr>
          <p:nvPr>
            <p:ph type="subTitle" idx="1"/>
          </p:nvPr>
        </p:nvSpPr>
        <p:spPr>
          <a:xfrm>
            <a:off x="3000698" y="4556889"/>
            <a:ext cx="7419652" cy="1918556"/>
          </a:xfrm>
        </p:spPr>
        <p:txBody>
          <a:bodyPr>
            <a:normAutofit/>
          </a:bodyPr>
          <a:lstStyle/>
          <a:p>
            <a:pPr algn="ctr">
              <a:lnSpc>
                <a:spcPct val="150000"/>
              </a:lnSpc>
              <a:spcAft>
                <a:spcPts val="800"/>
              </a:spcAft>
            </a:pPr>
            <a:r>
              <a:rPr lang="es-ES" sz="1800" dirty="0">
                <a:effectLst/>
                <a:latin typeface="Arial" panose="020B0604020202020204" pitchFamily="34" charset="0"/>
                <a:ea typeface="Calibri" panose="020F0502020204030204" pitchFamily="34" charset="0"/>
                <a:cs typeface="Arial" panose="020B0604020202020204" pitchFamily="34" charset="0"/>
              </a:rPr>
              <a:t>Imagen de una persona atendiendo una prueba virtual de periodismo inmersivo.</a:t>
            </a:r>
            <a:endParaRPr lang="es-MX" sz="1800" dirty="0">
              <a:effectLst/>
              <a:latin typeface="Arial" panose="020B0604020202020204" pitchFamily="34" charset="0"/>
              <a:ea typeface="Calibri" panose="020F0502020204030204" pitchFamily="34" charset="0"/>
              <a:cs typeface="Times New Roman" panose="02020603050405020304" pitchFamily="18" charset="0"/>
            </a:endParaRPr>
          </a:p>
        </p:txBody>
      </p:sp>
      <p:pic>
        <p:nvPicPr>
          <p:cNvPr id="13" name="Imagen 12" descr="Hombre haciendo piruetas encima de patineta&#10;&#10;Descripción generada automáticamente">
            <a:extLst>
              <a:ext uri="{FF2B5EF4-FFF2-40B4-BE49-F238E27FC236}">
                <a16:creationId xmlns:a16="http://schemas.microsoft.com/office/drawing/2014/main" id="{FD1A188C-79FC-43E0-9339-062F1EF28DF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7008112" y="2104780"/>
            <a:ext cx="4277995" cy="1731010"/>
          </a:xfrm>
          <a:prstGeom prst="rect">
            <a:avLst/>
          </a:prstGeom>
        </p:spPr>
      </p:pic>
    </p:spTree>
    <p:extLst>
      <p:ext uri="{BB962C8B-B14F-4D97-AF65-F5344CB8AC3E}">
        <p14:creationId xmlns:p14="http://schemas.microsoft.com/office/powerpoint/2010/main" val="3117986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89CD9C-2977-4B26-A93D-778DF34C247D}"/>
              </a:ext>
            </a:extLst>
          </p:cNvPr>
          <p:cNvPicPr>
            <a:picLocks noChangeAspect="1"/>
          </p:cNvPicPr>
          <p:nvPr/>
        </p:nvPicPr>
        <p:blipFill rotWithShape="1">
          <a:blip r:embed="rId2">
            <a:alphaModFix amt="40000"/>
          </a:blip>
          <a:srcRect t="8907"/>
          <a:stretch/>
        </p:blipFill>
        <p:spPr>
          <a:xfrm>
            <a:off x="20" y="10"/>
            <a:ext cx="12191980" cy="6857990"/>
          </a:xfrm>
          <a:prstGeom prst="rect">
            <a:avLst/>
          </a:prstGeom>
        </p:spPr>
      </p:pic>
      <p:sp>
        <p:nvSpPr>
          <p:cNvPr id="2" name="Título 1">
            <a:extLst>
              <a:ext uri="{FF2B5EF4-FFF2-40B4-BE49-F238E27FC236}">
                <a16:creationId xmlns:a16="http://schemas.microsoft.com/office/drawing/2014/main" id="{DC93F7D6-5C18-4AE2-8C11-0AB4F494F286}"/>
              </a:ext>
            </a:extLst>
          </p:cNvPr>
          <p:cNvSpPr>
            <a:spLocks noGrp="1"/>
          </p:cNvSpPr>
          <p:nvPr>
            <p:ph type="ctrTitle"/>
          </p:nvPr>
        </p:nvSpPr>
        <p:spPr>
          <a:xfrm>
            <a:off x="2134669" y="382555"/>
            <a:ext cx="8825658" cy="1110237"/>
          </a:xfrm>
        </p:spPr>
        <p:txBody>
          <a:bodyPr>
            <a:normAutofit/>
          </a:bodyPr>
          <a:lstStyle/>
          <a:p>
            <a:pPr algn="ctr">
              <a:lnSpc>
                <a:spcPct val="90000"/>
              </a:lnSpc>
            </a:pPr>
            <a:r>
              <a:rPr lang="es-ES" sz="6000" dirty="0">
                <a:solidFill>
                  <a:schemeClr val="tx1"/>
                </a:solidFill>
              </a:rPr>
              <a:t>Realidad  aumentada</a:t>
            </a:r>
            <a:endParaRPr lang="es-MX" sz="6000" dirty="0">
              <a:solidFill>
                <a:schemeClr val="tx1"/>
              </a:solidFill>
            </a:endParaRPr>
          </a:p>
        </p:txBody>
      </p:sp>
      <p:sp>
        <p:nvSpPr>
          <p:cNvPr id="3" name="Subtítulo 2">
            <a:extLst>
              <a:ext uri="{FF2B5EF4-FFF2-40B4-BE49-F238E27FC236}">
                <a16:creationId xmlns:a16="http://schemas.microsoft.com/office/drawing/2014/main" id="{EB8486CB-7C93-4625-A1E3-025A7D82EAC2}"/>
              </a:ext>
            </a:extLst>
          </p:cNvPr>
          <p:cNvSpPr>
            <a:spLocks noGrp="1"/>
          </p:cNvSpPr>
          <p:nvPr>
            <p:ph type="subTitle" idx="1"/>
          </p:nvPr>
        </p:nvSpPr>
        <p:spPr>
          <a:xfrm>
            <a:off x="762000" y="2929669"/>
            <a:ext cx="5055249" cy="1918556"/>
          </a:xfrm>
        </p:spPr>
        <p:txBody>
          <a:bodyPr>
            <a:normAutofit lnSpcReduction="10000"/>
          </a:bodyPr>
          <a:lstStyle/>
          <a:p>
            <a:r>
              <a:rPr lang="es-ES" sz="1800" dirty="0">
                <a:effectLst/>
                <a:latin typeface="Arial" panose="020B0604020202020204" pitchFamily="34" charset="0"/>
                <a:ea typeface="Calibri" panose="020F0502020204030204" pitchFamily="34" charset="0"/>
              </a:rPr>
              <a:t>Para el caso de la realidad aumentada (RA), el mundo real sirve como soporte para colocar objetos, imágenes o animaciones en tiempo real. Se debe recalcar que es un concepto diferente al de la realidad virtual.</a:t>
            </a:r>
            <a:endParaRPr lang="es-MX" sz="1800" dirty="0">
              <a:solidFill>
                <a:schemeClr val="tx1"/>
              </a:solidFill>
            </a:endParaRPr>
          </a:p>
        </p:txBody>
      </p:sp>
      <p:pic>
        <p:nvPicPr>
          <p:cNvPr id="5122" name="Picture 2" descr="Pokémon GO">
            <a:extLst>
              <a:ext uri="{FF2B5EF4-FFF2-40B4-BE49-F238E27FC236}">
                <a16:creationId xmlns:a16="http://schemas.microsoft.com/office/drawing/2014/main" id="{E968EE15-1EE1-4D5C-9488-C8D86F669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6669" y="1875337"/>
            <a:ext cx="4511568" cy="3003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5353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22</TotalTime>
  <Words>598</Words>
  <Application>Microsoft Office PowerPoint</Application>
  <PresentationFormat>Panorámica</PresentationFormat>
  <Paragraphs>35</Paragraphs>
  <Slides>15</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15</vt:i4>
      </vt:variant>
    </vt:vector>
  </HeadingPairs>
  <TitlesOfParts>
    <vt:vector size="19" baseType="lpstr">
      <vt:lpstr>Arial</vt:lpstr>
      <vt:lpstr>Century Gothic</vt:lpstr>
      <vt:lpstr>Wingdings 3</vt:lpstr>
      <vt:lpstr>Ion</vt:lpstr>
      <vt:lpstr>Realidad virtual y Realidad Extendida</vt:lpstr>
      <vt:lpstr>Realidad virtual</vt:lpstr>
      <vt:lpstr>Realidad virtual</vt:lpstr>
      <vt:lpstr>Realidad virtual</vt:lpstr>
      <vt:lpstr>Realidad virtual</vt:lpstr>
      <vt:lpstr>Realidad virtual</vt:lpstr>
      <vt:lpstr>Realidad virtual</vt:lpstr>
      <vt:lpstr>Realidad virtual</vt:lpstr>
      <vt:lpstr>Realidad  aumentada</vt:lpstr>
      <vt:lpstr>Realidad  aumentada</vt:lpstr>
      <vt:lpstr>Realidad  aumentada</vt:lpstr>
      <vt:lpstr>Realidad aumentada</vt:lpstr>
      <vt:lpstr>Realidad aumentada</vt:lpstr>
      <vt:lpstr>Conclusiones</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Realidad virtual y Realidad Extendida</dc:title>
  <dc:creator>Alberto Cruz</dc:creator>
  <cp:lastModifiedBy>Alberto Cruz</cp:lastModifiedBy>
  <cp:revision>1</cp:revision>
  <dcterms:created xsi:type="dcterms:W3CDTF">2022-02-19T12:33:07Z</dcterms:created>
  <dcterms:modified xsi:type="dcterms:W3CDTF">2022-02-19T12:55:17Z</dcterms:modified>
</cp:coreProperties>
</file>